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8"/>
  </p:notesMasterIdLst>
  <p:handoutMasterIdLst>
    <p:handoutMasterId r:id="rId29"/>
  </p:handoutMasterIdLst>
  <p:sldIdLst>
    <p:sldId id="256" r:id="rId2"/>
    <p:sldId id="280" r:id="rId3"/>
    <p:sldId id="257" r:id="rId4"/>
    <p:sldId id="259" r:id="rId5"/>
    <p:sldId id="260" r:id="rId6"/>
    <p:sldId id="271" r:id="rId7"/>
    <p:sldId id="261" r:id="rId8"/>
    <p:sldId id="258" r:id="rId9"/>
    <p:sldId id="270" r:id="rId10"/>
    <p:sldId id="262" r:id="rId11"/>
    <p:sldId id="274" r:id="rId12"/>
    <p:sldId id="277" r:id="rId13"/>
    <p:sldId id="263" r:id="rId14"/>
    <p:sldId id="268" r:id="rId15"/>
    <p:sldId id="264" r:id="rId16"/>
    <p:sldId id="272" r:id="rId17"/>
    <p:sldId id="273" r:id="rId18"/>
    <p:sldId id="265" r:id="rId19"/>
    <p:sldId id="269" r:id="rId20"/>
    <p:sldId id="275" r:id="rId21"/>
    <p:sldId id="278" r:id="rId22"/>
    <p:sldId id="279" r:id="rId23"/>
    <p:sldId id="266" r:id="rId24"/>
    <p:sldId id="276" r:id="rId25"/>
    <p:sldId id="267"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2" autoAdjust="0"/>
    <p:restoredTop sz="94638" autoAdjust="0"/>
  </p:normalViewPr>
  <p:slideViewPr>
    <p:cSldViewPr>
      <p:cViewPr varScale="1">
        <p:scale>
          <a:sx n="86" d="100"/>
          <a:sy n="86" d="100"/>
        </p:scale>
        <p:origin x="-7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30D059-CBDB-4B5A-A72D-C31D3B8D9BCB}" type="datetimeFigureOut">
              <a:rPr lang="en-US" smtClean="0"/>
              <a:t>12/12/2013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B08051-05A0-46CB-8E19-5801FC91631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4C126-006E-4768-9BC6-890674E8F888}" type="datetimeFigureOut">
              <a:rPr lang="en-US" smtClean="0"/>
              <a:pPr/>
              <a:t>12/12/2013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2B2B7-9DC8-4889-8256-2D0326BC77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2B2B7-9DC8-4889-8256-2D0326BC77B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145701-87E0-4B86-99F7-24198162359F}" type="datetime1">
              <a:rPr lang="en-US" smtClean="0"/>
              <a:t>12/12/2013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ADE1C3-F8AA-4BD3-BAD4-0C1EFE9B0D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D97356-DB9C-4B25-ACC9-FD3AE3A6679D}" type="datetime1">
              <a:rPr lang="en-US" smtClean="0"/>
              <a:t>12/12/2013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ADE1C3-F8AA-4BD3-BAD4-0C1EFE9B0D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8A5002-B344-4679-8E8A-9114CDF887E5}" type="datetime1">
              <a:rPr lang="en-US" smtClean="0"/>
              <a:t>12/12/2013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ADE1C3-F8AA-4BD3-BAD4-0C1EFE9B0D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DDAB7E-46F2-4732-A898-71C960562A72}" type="datetime1">
              <a:rPr lang="en-US" smtClean="0"/>
              <a:t>12/12/2013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ADE1C3-F8AA-4BD3-BAD4-0C1EFE9B0DA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BC89909-D6D3-4CBD-8696-F5F800AC583D}" type="datetime1">
              <a:rPr lang="en-US" smtClean="0"/>
              <a:t>12/12/2013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ADE1C3-F8AA-4BD3-BAD4-0C1EFE9B0DA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21AA71-3027-4731-8208-B03D132B8A56}" type="datetime1">
              <a:rPr lang="en-US" smtClean="0"/>
              <a:t>12/12/2013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ADE1C3-F8AA-4BD3-BAD4-0C1EFE9B0DA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9E63C79-295F-449D-8100-CF96B8BE5F08}" type="datetime1">
              <a:rPr lang="en-US" smtClean="0"/>
              <a:t>12/12/2013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ADE1C3-F8AA-4BD3-BAD4-0C1EFE9B0D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FEC7A26-87C9-4732-ADEA-E2A27FC27442}" type="datetime1">
              <a:rPr lang="en-US" smtClean="0"/>
              <a:t>12/12/2013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ADE1C3-F8AA-4BD3-BAD4-0C1EFE9B0DA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514F60-C0A3-4C8E-9411-4BA69613A8DF}" type="datetime1">
              <a:rPr lang="en-US" smtClean="0"/>
              <a:t>12/12/2013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ADE1C3-F8AA-4BD3-BAD4-0C1EFE9B0D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200B0B9-B862-44DB-9554-AD34A29F2795}" type="datetime1">
              <a:rPr lang="en-US" smtClean="0"/>
              <a:t>12/12/2013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ADE1C3-F8AA-4BD3-BAD4-0C1EFE9B0D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74CF2B-67C7-4FD3-A913-EEB5FE6BDF20}" type="datetime1">
              <a:rPr lang="en-US" smtClean="0"/>
              <a:t>12/12/2013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ADE1C3-F8AA-4BD3-BAD4-0C1EFE9B0DA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69989A-4D0F-408C-85B6-7C7508DB1C32}" type="datetime1">
              <a:rPr lang="en-US" smtClean="0"/>
              <a:t>12/12/2013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ADE1C3-F8AA-4BD3-BAD4-0C1EFE9B0D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anacomp.net/montenegro?s=crna%20gora_tar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3D4A8"/>
            </a:gs>
            <a:gs pos="100000">
              <a:schemeClr val="accent5">
                <a:lumMod val="50000"/>
              </a:schemeClr>
            </a:gs>
            <a:gs pos="75000">
              <a:srgbClr val="0087E6"/>
            </a:gs>
            <a:gs pos="100000">
              <a:srgbClr val="005CBF"/>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43000"/>
            <a:ext cx="7772400" cy="4648200"/>
          </a:xfrm>
        </p:spPr>
        <p:txBody>
          <a:bodyPr>
            <a:normAutofit fontScale="90000"/>
          </a:bodyPr>
          <a:lstStyle/>
          <a:p>
            <a:pPr algn="ctr"/>
            <a:r>
              <a:rPr lang="it-IT" sz="3100" dirty="0">
                <a:solidFill>
                  <a:schemeClr val="accent5"/>
                </a:solidFill>
                <a:effectLst/>
                <a:latin typeface="Calibri Light" pitchFamily="34" charset="0"/>
              </a:rPr>
              <a:t>Doc.dr Miroslav Doderovi</a:t>
            </a:r>
            <a:r>
              <a:rPr lang="sr-Latn-RS" sz="3100" dirty="0">
                <a:solidFill>
                  <a:schemeClr val="accent5"/>
                </a:solidFill>
                <a:effectLst/>
                <a:latin typeface="Calibri Light" pitchFamily="34" charset="0"/>
              </a:rPr>
              <a:t>ć</a:t>
            </a:r>
            <a:r>
              <a:rPr lang="en-US" sz="3100" dirty="0">
                <a:solidFill>
                  <a:schemeClr val="accent5"/>
                </a:solidFill>
                <a:effectLst/>
                <a:latin typeface="Calibri Light" pitchFamily="34" charset="0"/>
              </a:rPr>
              <a:t/>
            </a:r>
            <a:br>
              <a:rPr lang="en-US" sz="3100" dirty="0">
                <a:solidFill>
                  <a:schemeClr val="accent5"/>
                </a:solidFill>
                <a:effectLst/>
                <a:latin typeface="Calibri Light" pitchFamily="34" charset="0"/>
              </a:rPr>
            </a:br>
            <a:r>
              <a:rPr lang="sr-Latn-RS" sz="3100" dirty="0">
                <a:solidFill>
                  <a:schemeClr val="accent5"/>
                </a:solidFill>
                <a:effectLst/>
                <a:latin typeface="Calibri Light" pitchFamily="34" charset="0"/>
              </a:rPr>
              <a:t>Mr Dragan Burić</a:t>
            </a:r>
            <a:r>
              <a:rPr lang="en-US" sz="3100" dirty="0">
                <a:solidFill>
                  <a:schemeClr val="accent5"/>
                </a:solidFill>
                <a:latin typeface="Calibri Light" pitchFamily="34" charset="0"/>
              </a:rPr>
              <a:t/>
            </a:r>
            <a:br>
              <a:rPr lang="en-US" sz="3100" dirty="0">
                <a:solidFill>
                  <a:schemeClr val="accent5"/>
                </a:solidFill>
                <a:latin typeface="Calibri Light" pitchFamily="34" charset="0"/>
              </a:rPr>
            </a:br>
            <a:r>
              <a:rPr lang="sr-Latn-RS" sz="3100" dirty="0">
                <a:solidFill>
                  <a:schemeClr val="accent5"/>
                </a:solidFill>
                <a:latin typeface="Calibri Light" pitchFamily="34" charset="0"/>
              </a:rPr>
              <a:t> </a:t>
            </a:r>
            <a:r>
              <a:rPr lang="en-US" b="0" dirty="0">
                <a:solidFill>
                  <a:schemeClr val="accent5"/>
                </a:solidFill>
                <a:latin typeface="Calibri Light" pitchFamily="34" charset="0"/>
              </a:rPr>
              <a:t/>
            </a:r>
            <a:br>
              <a:rPr lang="en-US" b="0" dirty="0">
                <a:solidFill>
                  <a:schemeClr val="accent5"/>
                </a:solidFill>
                <a:latin typeface="Calibri Light" pitchFamily="34" charset="0"/>
              </a:rPr>
            </a:br>
            <a:r>
              <a:rPr lang="en-US" b="0" dirty="0" smtClean="0">
                <a:solidFill>
                  <a:schemeClr val="accent5"/>
                </a:solidFill>
              </a:rPr>
              <a:t/>
            </a:r>
            <a:br>
              <a:rPr lang="en-US" b="0" dirty="0" smtClean="0">
                <a:solidFill>
                  <a:schemeClr val="accent5"/>
                </a:solidFill>
              </a:rPr>
            </a:br>
            <a:r>
              <a:rPr lang="sr-Latn-RS" sz="4400" dirty="0" smtClean="0">
                <a:solidFill>
                  <a:schemeClr val="bg1"/>
                </a:solidFill>
                <a:latin typeface="Calibri Light" pitchFamily="34" charset="0"/>
              </a:rPr>
              <a:t>Prostorno </a:t>
            </a:r>
            <a:r>
              <a:rPr lang="sr-Latn-RS" sz="4400" dirty="0">
                <a:solidFill>
                  <a:schemeClr val="bg1"/>
                </a:solidFill>
                <a:latin typeface="Calibri Light" pitchFamily="34" charset="0"/>
              </a:rPr>
              <a:t>planerski </a:t>
            </a:r>
            <a:r>
              <a:rPr lang="sr-Latn-RS" sz="4400" dirty="0" smtClean="0">
                <a:solidFill>
                  <a:schemeClr val="bg1"/>
                </a:solidFill>
                <a:latin typeface="Calibri Light" pitchFamily="34" charset="0"/>
              </a:rPr>
              <a:t>pristup problematici </a:t>
            </a:r>
            <a:r>
              <a:rPr lang="sr-Latn-RS" sz="4400" dirty="0">
                <a:solidFill>
                  <a:schemeClr val="bg1"/>
                </a:solidFill>
                <a:latin typeface="Calibri Light" pitchFamily="34" charset="0"/>
              </a:rPr>
              <a:t>voda </a:t>
            </a:r>
            <a:r>
              <a:rPr lang="en-US" sz="4400" dirty="0" smtClean="0">
                <a:solidFill>
                  <a:schemeClr val="bg1"/>
                </a:solidFill>
                <a:latin typeface="Calibri Light" pitchFamily="34" charset="0"/>
              </a:rPr>
              <a:t/>
            </a:r>
            <a:br>
              <a:rPr lang="en-US" sz="4400" dirty="0" smtClean="0">
                <a:solidFill>
                  <a:schemeClr val="bg1"/>
                </a:solidFill>
                <a:latin typeface="Calibri Light" pitchFamily="34" charset="0"/>
              </a:rPr>
            </a:br>
            <a:r>
              <a:rPr lang="sr-Latn-RS" sz="4400" dirty="0" smtClean="0">
                <a:solidFill>
                  <a:schemeClr val="bg1"/>
                </a:solidFill>
                <a:latin typeface="Calibri Light" pitchFamily="34" charset="0"/>
              </a:rPr>
              <a:t>i </a:t>
            </a:r>
            <a:r>
              <a:rPr lang="sr-Latn-RS" sz="4400" dirty="0" smtClean="0">
                <a:solidFill>
                  <a:schemeClr val="bg1"/>
                </a:solidFill>
                <a:latin typeface="Calibri Light" pitchFamily="34" charset="0"/>
              </a:rPr>
              <a:t>klime u skladu s Okvirom direktiva o vodama</a:t>
            </a:r>
            <a:r>
              <a:rPr lang="en-US" sz="4400" dirty="0">
                <a:solidFill>
                  <a:schemeClr val="bg1"/>
                </a:solidFill>
              </a:rPr>
              <a:t/>
            </a:r>
            <a:br>
              <a:rPr lang="en-US" sz="4400" dirty="0">
                <a:solidFill>
                  <a:schemeClr val="bg1"/>
                </a:solidFill>
              </a:rPr>
            </a:br>
            <a:endParaRPr lang="en-US" sz="4400" dirty="0">
              <a:solidFill>
                <a:schemeClr val="bg1"/>
              </a:solidFill>
            </a:endParaRPr>
          </a:p>
        </p:txBody>
      </p:sp>
      <p:sp>
        <p:nvSpPr>
          <p:cNvPr id="3" name="Subtitle 2" hidden="1"/>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just"/>
            <a:r>
              <a:rPr lang="it-IT" sz="2000" dirty="0" smtClean="0">
                <a:solidFill>
                  <a:schemeClr val="accent5"/>
                </a:solidFill>
                <a:latin typeface="Calibri Light" pitchFamily="34" charset="0"/>
              </a:rPr>
              <a:t>Uticaj </a:t>
            </a:r>
            <a:r>
              <a:rPr lang="it-IT" sz="2000" dirty="0">
                <a:solidFill>
                  <a:schemeClr val="accent5"/>
                </a:solidFill>
                <a:latin typeface="Calibri Light" pitchFamily="34" charset="0"/>
              </a:rPr>
              <a:t>zakiseljavanja (zemlje ili vode) zavisi od količine kiselih naslaga i osjetljivosti zemljišta i vode. Do njega može doći i na velikoj udaljenosti od izvora. Evropsko i nacionalna zakonodavstva, unaprijeđene tehnologije sagorijevanja i poboljšane poljoprivredne metode uticali su na smanjenje kiselih naslaga, međutim, očekuje se da će nivo naslaga ostati veći od kritične količine na većoj polovini evropskog kontinenta, proizvodeći dugoročne opasnosti po ekosisteme. </a:t>
            </a:r>
            <a:endParaRPr lang="it-IT" sz="2000" dirty="0" smtClean="0">
              <a:solidFill>
                <a:schemeClr val="accent5"/>
              </a:solidFill>
              <a:latin typeface="Calibri Light" pitchFamily="34" charset="0"/>
            </a:endParaRPr>
          </a:p>
          <a:p>
            <a:pPr>
              <a:buNone/>
            </a:pPr>
            <a:endParaRPr lang="en-US" sz="2000" dirty="0">
              <a:solidFill>
                <a:schemeClr val="accent5"/>
              </a:solidFill>
              <a:latin typeface="Calibri Light" pitchFamily="34" charset="0"/>
            </a:endParaRPr>
          </a:p>
        </p:txBody>
      </p:sp>
      <p:pic>
        <p:nvPicPr>
          <p:cNvPr id="31746" name="Picture 2" descr="http://media.lonelyplanet.com/lpi/4072/4072-2/681x454.jpg"/>
          <p:cNvPicPr>
            <a:picLocks noChangeAspect="1" noChangeArrowheads="1"/>
          </p:cNvPicPr>
          <p:nvPr/>
        </p:nvPicPr>
        <p:blipFill>
          <a:blip r:embed="rId2" cstate="print"/>
          <a:srcRect/>
          <a:stretch>
            <a:fillRect/>
          </a:stretch>
        </p:blipFill>
        <p:spPr bwMode="auto">
          <a:xfrm>
            <a:off x="0" y="3200400"/>
            <a:ext cx="9144000" cy="3657600"/>
          </a:xfrm>
          <a:prstGeom prst="rect">
            <a:avLst/>
          </a:prstGeom>
          <a:noFill/>
        </p:spPr>
      </p:pic>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fade">
                                      <p:cBhvr>
                                        <p:cTn id="10"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3810000"/>
          </a:xfrm>
        </p:spPr>
        <p:txBody>
          <a:bodyPr>
            <a:noAutofit/>
          </a:bodyPr>
          <a:lstStyle/>
          <a:p>
            <a:pPr>
              <a:buNone/>
            </a:pPr>
            <a:r>
              <a:rPr lang="it-IT" sz="2000" dirty="0" smtClean="0">
                <a:latin typeface="Calibri Light" pitchFamily="34" charset="0"/>
              </a:rPr>
              <a:t>      </a:t>
            </a:r>
            <a:r>
              <a:rPr lang="it-IT" sz="2000" dirty="0" smtClean="0">
                <a:solidFill>
                  <a:schemeClr val="accent5"/>
                </a:solidFill>
                <a:latin typeface="Calibri Light" pitchFamily="34" charset="0"/>
              </a:rPr>
              <a:t>Tretman vode kao robe odraziće se i na jačanje svesti i interesa stanovništva, posebno budućih direktnih korisnika, u izboru optimalnih, tehnički i ekonomski najpovoljnijih rešenja održivog korišćenja voda. </a:t>
            </a:r>
            <a:endParaRPr lang="en-US" sz="2000" dirty="0" smtClean="0">
              <a:solidFill>
                <a:schemeClr val="accent5"/>
              </a:solidFill>
              <a:latin typeface="Calibri Light" pitchFamily="34" charset="0"/>
            </a:endParaRPr>
          </a:p>
          <a:p>
            <a:r>
              <a:rPr lang="it-IT" sz="2000" dirty="0" smtClean="0">
                <a:solidFill>
                  <a:schemeClr val="accent5"/>
                </a:solidFill>
                <a:latin typeface="Calibri Light" pitchFamily="34" charset="0"/>
              </a:rPr>
              <a:t> d) Zemlje članice moraju da pripreme planove upravljanja </a:t>
            </a:r>
            <a:r>
              <a:rPr lang="it-IT" sz="2000" dirty="0" smtClean="0">
                <a:solidFill>
                  <a:schemeClr val="accent5"/>
                </a:solidFill>
                <a:latin typeface="Calibri Light" pitchFamily="34" charset="0"/>
              </a:rPr>
              <a:t>rječnim </a:t>
            </a:r>
            <a:r>
              <a:rPr lang="it-IT" sz="2000" dirty="0" smtClean="0">
                <a:solidFill>
                  <a:schemeClr val="accent5"/>
                </a:solidFill>
                <a:latin typeface="Calibri Light" pitchFamily="34" charset="0"/>
              </a:rPr>
              <a:t>basenima (slivnim područjima) u okviru svoje teritorije. Ako se radi o međunarodnim rečnim basenima, države moraju mobezbediti koordinaciju aktivnosti radi pripreme jedinstvenog plana upravljanja, član 13. </a:t>
            </a:r>
            <a:endParaRPr lang="en-US" sz="2000" dirty="0" smtClean="0">
              <a:solidFill>
                <a:schemeClr val="accent5"/>
              </a:solidFill>
              <a:latin typeface="Calibri Light" pitchFamily="34" charset="0"/>
            </a:endParaRPr>
          </a:p>
          <a:p>
            <a:r>
              <a:rPr lang="it-IT" sz="2000" dirty="0" smtClean="0">
                <a:solidFill>
                  <a:schemeClr val="accent5"/>
                </a:solidFill>
                <a:latin typeface="Calibri Light" pitchFamily="34" charset="0"/>
              </a:rPr>
              <a:t> e) Zemlje članice </a:t>
            </a:r>
            <a:r>
              <a:rPr lang="it-IT" sz="2000" dirty="0" smtClean="0">
                <a:solidFill>
                  <a:schemeClr val="accent5"/>
                </a:solidFill>
                <a:latin typeface="Calibri Light" pitchFamily="34" charset="0"/>
              </a:rPr>
              <a:t>treba </a:t>
            </a:r>
            <a:r>
              <a:rPr lang="it-IT" sz="2000" dirty="0" smtClean="0">
                <a:solidFill>
                  <a:schemeClr val="accent5"/>
                </a:solidFill>
                <a:latin typeface="Calibri Light" pitchFamily="34" charset="0"/>
              </a:rPr>
              <a:t>da podstiču aktivno učešće svih zainteresovanih strana u pripremi, formiranju, prezentaciji i noveliranju planova za upravljanje rečnim basenim (slivnim područjima). Planovi moraju proći određenu proceduru, koja podrazumeva javnu informisanost i dinamički plan realizacije određenih aktivnosti, član 14 i član 15. </a:t>
            </a:r>
            <a:endParaRPr lang="en-US" sz="2000" dirty="0" smtClean="0">
              <a:solidFill>
                <a:schemeClr val="accent5"/>
              </a:solidFill>
              <a:latin typeface="Calibri Light" pitchFamily="34" charset="0"/>
            </a:endParaRPr>
          </a:p>
          <a:p>
            <a:endParaRPr lang="en-US" sz="2000" dirty="0" smtClean="0">
              <a:latin typeface="Calibri Light" pitchFamily="34" charset="0"/>
            </a:endParaRPr>
          </a:p>
          <a:p>
            <a:endParaRPr lang="en-US" sz="2000" dirty="0">
              <a:latin typeface="Calibri Light" pitchFamily="34" charset="0"/>
            </a:endParaRPr>
          </a:p>
        </p:txBody>
      </p:sp>
      <p:pic>
        <p:nvPicPr>
          <p:cNvPr id="5122" name="Picture 2" descr="http://www.img.montenegro.travel/sites/montenegro.travel/files/multimedia/www_montenegro_bild_studio_me/objekti/foto/2012/02/biogradsko%20jezero_001.jpg"/>
          <p:cNvPicPr>
            <a:picLocks noChangeAspect="1" noChangeArrowheads="1"/>
          </p:cNvPicPr>
          <p:nvPr/>
        </p:nvPicPr>
        <p:blipFill>
          <a:blip r:embed="rId2" cstate="print"/>
          <a:srcRect/>
          <a:stretch>
            <a:fillRect/>
          </a:stretch>
        </p:blipFill>
        <p:spPr bwMode="auto">
          <a:xfrm>
            <a:off x="0" y="3962401"/>
            <a:ext cx="9144000" cy="2895600"/>
          </a:xfrm>
          <a:prstGeom prst="rect">
            <a:avLst/>
          </a:prstGeom>
          <a:noFill/>
        </p:spPr>
      </p:pic>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4525963"/>
          </a:xfrm>
        </p:spPr>
        <p:txBody>
          <a:bodyPr>
            <a:noAutofit/>
          </a:bodyPr>
          <a:lstStyle/>
          <a:p>
            <a:r>
              <a:rPr lang="it-IT" sz="2000" dirty="0" smtClean="0">
                <a:latin typeface="Calibri Light" pitchFamily="34" charset="0"/>
              </a:rPr>
              <a:t> </a:t>
            </a:r>
            <a:r>
              <a:rPr lang="it-IT" sz="2000" dirty="0" smtClean="0">
                <a:solidFill>
                  <a:schemeClr val="accent5"/>
                </a:solidFill>
                <a:latin typeface="Calibri Light" pitchFamily="34" charset="0"/>
              </a:rPr>
              <a:t>f) Da bi se sprečilo zagađenje vode, a time i ugrožavanje akvatičnog ekosistema, usvojene su posebne mere. Svrha istih je progresivno smanjenje opasnih materija. U okviru ovih mera treba da se usvoji spisak opasnih materija i spisak posebno opasnih materija, koje se moraju prve ukloniti. Pored toga, treba da se utvrde granične vrednosti drugih opasnih materija u emisiji. Ovo je važno za industriju i druge korisnike voda koji moraju da sačine planove svojih aktivnosti, </a:t>
            </a:r>
            <a:endParaRPr lang="en-US" sz="2000" dirty="0" smtClean="0">
              <a:solidFill>
                <a:schemeClr val="accent5"/>
              </a:solidFill>
              <a:latin typeface="Calibri Light" pitchFamily="34" charset="0"/>
            </a:endParaRPr>
          </a:p>
          <a:p>
            <a:r>
              <a:rPr lang="it-IT" sz="2000" dirty="0" smtClean="0">
                <a:solidFill>
                  <a:schemeClr val="accent5"/>
                </a:solidFill>
                <a:latin typeface="Calibri Light" pitchFamily="34" charset="0"/>
              </a:rPr>
              <a:t> g) Sprovođenje postavljenih ciljeva zahteva usvajanje novih zakona, regulative i administracije, </a:t>
            </a:r>
            <a:endParaRPr lang="en-US" sz="2000" dirty="0" smtClean="0">
              <a:solidFill>
                <a:schemeClr val="accent5"/>
              </a:solidFill>
              <a:latin typeface="Calibri Light" pitchFamily="34" charset="0"/>
            </a:endParaRPr>
          </a:p>
          <a:p>
            <a:r>
              <a:rPr lang="it-IT" sz="2000" dirty="0" smtClean="0">
                <a:solidFill>
                  <a:schemeClr val="accent5"/>
                </a:solidFill>
                <a:latin typeface="Calibri Light" pitchFamily="34" charset="0"/>
              </a:rPr>
              <a:t> Osnovni principi sadržani u Direktivi primenjivaće ne samo u zemaljama članicama Evropske unije, već i zemaljama kandidatima za prijem u Evropsku uniju i u više zemalja koje su započele proces pridruživanja. Očigledno je da će ovaj dokumenat biti osnova za preduzimanje konkretnih planova upravljanja vodnim resursima u okviru međunarodnih rečnih basena u Evropi. </a:t>
            </a:r>
            <a:endParaRPr lang="en-US" sz="2000"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181600" cy="5668963"/>
          </a:xfrm>
        </p:spPr>
        <p:txBody>
          <a:bodyPr>
            <a:normAutofit fontScale="85000" lnSpcReduction="10000"/>
          </a:bodyPr>
          <a:lstStyle/>
          <a:p>
            <a:pPr algn="ctr">
              <a:buNone/>
            </a:pPr>
            <a:r>
              <a:rPr lang="it-IT" sz="2000" b="1" u="sng" dirty="0" smtClean="0">
                <a:solidFill>
                  <a:schemeClr val="accent5"/>
                </a:solidFill>
                <a:effectLst>
                  <a:outerShdw blurRad="38100" dist="38100" dir="2700000" algn="tl">
                    <a:srgbClr val="000000">
                      <a:alpha val="43137"/>
                    </a:srgbClr>
                  </a:outerShdw>
                </a:effectLst>
                <a:latin typeface="Calibri Light" pitchFamily="34" charset="0"/>
              </a:rPr>
              <a:t>Geoklimatska </a:t>
            </a:r>
            <a:r>
              <a:rPr lang="it-IT" sz="2000" b="1" u="sng" dirty="0">
                <a:solidFill>
                  <a:schemeClr val="accent5"/>
                </a:solidFill>
                <a:effectLst>
                  <a:outerShdw blurRad="38100" dist="38100" dir="2700000" algn="tl">
                    <a:srgbClr val="000000">
                      <a:alpha val="43137"/>
                    </a:srgbClr>
                  </a:outerShdw>
                </a:effectLst>
                <a:latin typeface="Calibri Light" pitchFamily="34" charset="0"/>
              </a:rPr>
              <a:t>pozicija Crne </a:t>
            </a:r>
            <a:r>
              <a:rPr lang="it-IT" sz="2000" b="1" u="sng" dirty="0" smtClean="0">
                <a:solidFill>
                  <a:schemeClr val="accent5"/>
                </a:solidFill>
                <a:effectLst>
                  <a:outerShdw blurRad="38100" dist="38100" dir="2700000" algn="tl">
                    <a:srgbClr val="000000">
                      <a:alpha val="43137"/>
                    </a:srgbClr>
                  </a:outerShdw>
                </a:effectLst>
                <a:latin typeface="Calibri Light" pitchFamily="34" charset="0"/>
              </a:rPr>
              <a:t>Gore</a:t>
            </a:r>
          </a:p>
          <a:p>
            <a:pPr algn="just">
              <a:buNone/>
            </a:pPr>
            <a:endParaRPr lang="it-IT" sz="2000" dirty="0" smtClean="0">
              <a:latin typeface="Calibri Light" pitchFamily="34" charset="0"/>
            </a:endParaRPr>
          </a:p>
          <a:p>
            <a:pPr algn="just"/>
            <a:r>
              <a:rPr lang="it-IT" sz="2000" dirty="0" smtClean="0">
                <a:latin typeface="Calibri Light" pitchFamily="34" charset="0"/>
              </a:rPr>
              <a:t>Nekoliko </a:t>
            </a:r>
            <a:r>
              <a:rPr lang="it-IT" sz="2000" dirty="0">
                <a:latin typeface="Calibri Light" pitchFamily="34" charset="0"/>
              </a:rPr>
              <a:t>postojećih politika i inicijativa EU  usmjereno je na adaptiranja klimatskim  promjenama kad je riječ o pitanjima voda. Najvažniji elementi su Okvirna direktiva o vodama, Direktiva EU o poplavama, Politika EU o nestašici vode i sušama te Bijela knjiga Evropske komisije o adaptiranju klimatskim promjenama. I ako  klimatske promjene nisu eksplicitno uključene u tekst Okvirne direktive o vodama, očekivani učinci mogli bi značajno utjecati na planiranje upravljanja riječnim slivom i stoga se moraju pažljivo razmotriti u svim aspektima primjene Okvirne direktive o vodama. Pristup po načelu "korak po korak", kao i ciklički pristup upravljanja riječnim slivom u kontekstu Okvirne direktive, čine upravljanje riječnim slivom dobrim pristupom za pravilno uključivanje pitanja klimatskih promjena. Dana 29. lipnja 2007. godine Europska komisija usvojila je Zelenu knjigu pod </a:t>
            </a:r>
            <a:r>
              <a:rPr lang="it-IT" sz="2000" dirty="0" smtClean="0">
                <a:latin typeface="Calibri Light" pitchFamily="34" charset="0"/>
              </a:rPr>
              <a:t>nazivom Prilagođavanje klimatskim promjenama u Evropi – mogućnosti za djelovanje EU"(COM/2007/354).</a:t>
            </a:r>
            <a:endParaRPr lang="en-US" sz="2000" dirty="0">
              <a:latin typeface="Calibri Light" pitchFamily="34" charset="0"/>
            </a:endParaRPr>
          </a:p>
        </p:txBody>
      </p:sp>
      <p:grpSp>
        <p:nvGrpSpPr>
          <p:cNvPr id="15363" name="Group 3"/>
          <p:cNvGrpSpPr>
            <a:grpSpLocks/>
          </p:cNvGrpSpPr>
          <p:nvPr/>
        </p:nvGrpSpPr>
        <p:grpSpPr bwMode="auto">
          <a:xfrm>
            <a:off x="6705600" y="3200400"/>
            <a:ext cx="2209800" cy="3429000"/>
            <a:chOff x="720" y="1980"/>
            <a:chExt cx="10700" cy="12060"/>
          </a:xfrm>
        </p:grpSpPr>
        <p:pic>
          <p:nvPicPr>
            <p:cNvPr id="15364" name="Picture 4"/>
            <p:cNvPicPr>
              <a:picLocks noChangeAspect="1" noChangeArrowheads="1"/>
            </p:cNvPicPr>
            <p:nvPr/>
          </p:nvPicPr>
          <p:blipFill>
            <a:blip r:embed="rId2" cstate="print"/>
            <a:srcRect/>
            <a:stretch>
              <a:fillRect/>
            </a:stretch>
          </p:blipFill>
          <p:spPr bwMode="auto">
            <a:xfrm>
              <a:off x="720" y="1980"/>
              <a:ext cx="10700" cy="12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65" name="Text Box 5"/>
            <p:cNvSpPr txBox="1">
              <a:spLocks noChangeArrowheads="1"/>
            </p:cNvSpPr>
            <p:nvPr/>
          </p:nvSpPr>
          <p:spPr bwMode="auto">
            <a:xfrm>
              <a:off x="6840" y="9900"/>
              <a:ext cx="3600" cy="7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5366" name="Picture 6" descr="fr 250 copy1"/>
          <p:cNvPicPr>
            <a:picLocks noChangeAspect="1" noChangeArrowheads="1"/>
          </p:cNvPicPr>
          <p:nvPr/>
        </p:nvPicPr>
        <p:blipFill>
          <a:blip r:embed="rId3" cstate="print"/>
          <a:srcRect r="2000"/>
          <a:stretch>
            <a:fillRect/>
          </a:stretch>
        </p:blipFill>
        <p:spPr bwMode="auto">
          <a:xfrm>
            <a:off x="6705600" y="381000"/>
            <a:ext cx="200516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Footer Placeholder 1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135563"/>
          </a:xfrm>
        </p:spPr>
        <p:txBody>
          <a:bodyPr>
            <a:normAutofit/>
          </a:bodyPr>
          <a:lstStyle/>
          <a:p>
            <a:pPr algn="just"/>
            <a:r>
              <a:rPr lang="it-IT" sz="2000" dirty="0">
                <a:latin typeface="Calibri Light" pitchFamily="34" charset="0"/>
              </a:rPr>
              <a:t>Europska unija je, takođe, usvojila zajednički osnov upravljanja vodama kroz dokumenat „Okvirna direktiva o vodama EU“, koji mnogi popularno nazivaju „</a:t>
            </a:r>
            <a:r>
              <a:rPr lang="it-IT" sz="2000" b="1" dirty="0">
                <a:latin typeface="Calibri Light" pitchFamily="34" charset="0"/>
              </a:rPr>
              <a:t>evropski ustav o vodama“.</a:t>
            </a:r>
            <a:r>
              <a:rPr lang="it-IT" sz="2000" dirty="0">
                <a:latin typeface="Calibri Light" pitchFamily="34" charset="0"/>
              </a:rPr>
              <a:t> Ključni princip tog dokumenta izražen je tvrdnjom da </a:t>
            </a:r>
            <a:r>
              <a:rPr lang="it-IT" sz="2000" b="1" dirty="0">
                <a:latin typeface="Calibri Light" pitchFamily="34" charset="0"/>
              </a:rPr>
              <a:t>"voda nije komercijalni proizvod kao neki drugi, nego nasleđe koje treba čuvati, zaštititi i shodno tome  postupati".</a:t>
            </a:r>
            <a:r>
              <a:rPr lang="it-IT" sz="2000" dirty="0">
                <a:latin typeface="Calibri Light" pitchFamily="34" charset="0"/>
              </a:rPr>
              <a:t> Prema podacima Evropske agencije za zaštitu životne sredine (EEA) u proseku se dnevno troši prevelika količine vode, procijene pokazuje da se nepotrebno rasipanje vode kreće između 20 do 40 posto od zahvaćenih količina. Zato je, kako se sve više navodi, potreban novi pristup u upravljanju evropskim vodnim resursima, smanjenjem potrošnje„diciplinovanjem“potrošača kroz radikalno povećanje </a:t>
            </a:r>
            <a:r>
              <a:rPr lang="it-IT" sz="2000" dirty="0" smtClean="0">
                <a:latin typeface="Calibri Light" pitchFamily="34" charset="0"/>
              </a:rPr>
              <a:t>cena</a:t>
            </a:r>
            <a:endParaRPr lang="en-US" sz="2000" dirty="0">
              <a:latin typeface="Calibri Light" pitchFamily="34" charset="0"/>
            </a:endParaRPr>
          </a:p>
        </p:txBody>
      </p:sp>
      <p:pic>
        <p:nvPicPr>
          <p:cNvPr id="4" name="Picture 2" descr="http://www.crnagora.ba/wp-content/uploads/2013/02/Krstarenje-obalom-Crne-Gore.jpg"/>
          <p:cNvPicPr>
            <a:picLocks noChangeAspect="1" noChangeArrowheads="1"/>
          </p:cNvPicPr>
          <p:nvPr/>
        </p:nvPicPr>
        <p:blipFill>
          <a:blip r:embed="rId2" cstate="print"/>
          <a:srcRect/>
          <a:stretch>
            <a:fillRect/>
          </a:stretch>
        </p:blipFill>
        <p:spPr bwMode="auto">
          <a:xfrm>
            <a:off x="0" y="3686174"/>
            <a:ext cx="9144000" cy="3171826"/>
          </a:xfrm>
          <a:prstGeom prst="rect">
            <a:avLst/>
          </a:prstGeom>
          <a:noFill/>
        </p:spPr>
      </p:pic>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5668963"/>
          </a:xfrm>
        </p:spPr>
        <p:txBody>
          <a:bodyPr>
            <a:normAutofit/>
          </a:bodyPr>
          <a:lstStyle/>
          <a:p>
            <a:endParaRPr lang="it-IT" dirty="0" smtClean="0"/>
          </a:p>
          <a:p>
            <a:pPr algn="just">
              <a:buNone/>
            </a:pPr>
            <a:r>
              <a:rPr lang="it-IT" dirty="0" smtClean="0"/>
              <a:t> </a:t>
            </a:r>
            <a:r>
              <a:rPr lang="it-IT" sz="2000" dirty="0" smtClean="0">
                <a:solidFill>
                  <a:schemeClr val="accent5"/>
                </a:solidFill>
                <a:latin typeface="Calibri Light" pitchFamily="34" charset="0"/>
              </a:rPr>
              <a:t>Taj dokument definiše sljedeće prioritetne mogućnosti za djelovanje na smanjenju efekata klimatskih promjena: </a:t>
            </a:r>
            <a:endParaRPr lang="en-US" sz="2000" dirty="0" smtClean="0">
              <a:solidFill>
                <a:schemeClr val="accent5"/>
              </a:solidFill>
              <a:latin typeface="Calibri Light" pitchFamily="34" charset="0"/>
            </a:endParaRPr>
          </a:p>
          <a:p>
            <a:pPr algn="just"/>
            <a:r>
              <a:rPr lang="it-IT" sz="2000" dirty="0" smtClean="0">
                <a:solidFill>
                  <a:schemeClr val="accent5"/>
                </a:solidFill>
                <a:latin typeface="Calibri Light" pitchFamily="34" charset="0"/>
              </a:rPr>
              <a:t> rano djelovanje kako bi se razvile strategije prilagođavanja u područjima u kojima je sadašnji nivo znanja dovoljna; </a:t>
            </a:r>
            <a:endParaRPr lang="en-US" sz="2000" dirty="0" smtClean="0">
              <a:solidFill>
                <a:schemeClr val="accent5"/>
              </a:solidFill>
              <a:latin typeface="Calibri Light" pitchFamily="34" charset="0"/>
            </a:endParaRPr>
          </a:p>
          <a:p>
            <a:pPr algn="just"/>
            <a:r>
              <a:rPr lang="it-IT" sz="2000" dirty="0">
                <a:solidFill>
                  <a:schemeClr val="accent5"/>
                </a:solidFill>
                <a:latin typeface="Calibri Light" pitchFamily="34" charset="0"/>
              </a:rPr>
              <a:t>i</a:t>
            </a:r>
            <a:r>
              <a:rPr lang="it-IT" sz="2000" dirty="0" smtClean="0">
                <a:solidFill>
                  <a:schemeClr val="accent5"/>
                </a:solidFill>
                <a:latin typeface="Calibri Light" pitchFamily="34" charset="0"/>
              </a:rPr>
              <a:t>ntegrisanje </a:t>
            </a:r>
            <a:r>
              <a:rPr lang="it-IT" sz="2000" dirty="0">
                <a:solidFill>
                  <a:schemeClr val="accent5"/>
                </a:solidFill>
                <a:latin typeface="Calibri Light" pitchFamily="34" charset="0"/>
              </a:rPr>
              <a:t>globalnih potreba za prilagođavanjem u politiku vanjskih poslova EU i stvaranje novog saveza s partnerima diljem svijeta; </a:t>
            </a:r>
            <a:endParaRPr lang="en-US" sz="2000" dirty="0">
              <a:solidFill>
                <a:schemeClr val="accent5"/>
              </a:solidFill>
              <a:latin typeface="Calibri Light" pitchFamily="34" charset="0"/>
            </a:endParaRPr>
          </a:p>
          <a:p>
            <a:pPr algn="just"/>
            <a:r>
              <a:rPr lang="it-IT" sz="2000" dirty="0" smtClean="0">
                <a:solidFill>
                  <a:schemeClr val="accent5"/>
                </a:solidFill>
                <a:latin typeface="Calibri Light" pitchFamily="34" charset="0"/>
              </a:rPr>
              <a:t> </a:t>
            </a:r>
            <a:r>
              <a:rPr lang="it-IT" sz="2000" dirty="0">
                <a:solidFill>
                  <a:schemeClr val="accent5"/>
                </a:solidFill>
                <a:latin typeface="Calibri Light" pitchFamily="34" charset="0"/>
              </a:rPr>
              <a:t>eliminisanje nedostataka u znanju kad je riječ o istraživanja na nivo EU i razmjeni informacija; </a:t>
            </a:r>
            <a:endParaRPr lang="en-US" sz="2000" dirty="0">
              <a:solidFill>
                <a:schemeClr val="accent5"/>
              </a:solidFill>
              <a:latin typeface="Calibri Light" pitchFamily="34" charset="0"/>
            </a:endParaRPr>
          </a:p>
          <a:p>
            <a:pPr algn="just"/>
            <a:r>
              <a:rPr lang="it-IT" sz="2000" dirty="0" smtClean="0">
                <a:solidFill>
                  <a:schemeClr val="accent5"/>
                </a:solidFill>
                <a:latin typeface="Calibri Light" pitchFamily="34" charset="0"/>
              </a:rPr>
              <a:t>uspostavljanje </a:t>
            </a:r>
            <a:r>
              <a:rPr lang="it-IT" sz="2000" dirty="0">
                <a:solidFill>
                  <a:schemeClr val="accent5"/>
                </a:solidFill>
                <a:latin typeface="Calibri Light" pitchFamily="34" charset="0"/>
              </a:rPr>
              <a:t>evropske savjetodavne institucije o adaptaciji o klimatskim promjenama kako bi se analizirale koordinirane strategije i akcije. </a:t>
            </a:r>
            <a:endParaRPr lang="en-US" sz="2000" dirty="0">
              <a:solidFill>
                <a:schemeClr val="accent5"/>
              </a:solidFill>
              <a:latin typeface="Calibri Light" pitchFamily="34" charset="0"/>
            </a:endParaRPr>
          </a:p>
        </p:txBody>
      </p:sp>
      <p:pic>
        <p:nvPicPr>
          <p:cNvPr id="4" name="Picture 3" descr="S6006622"/>
          <p:cNvPicPr>
            <a:picLocks noChangeAspect="1" noChangeArrowheads="1"/>
          </p:cNvPicPr>
          <p:nvPr/>
        </p:nvPicPr>
        <p:blipFill>
          <a:blip r:embed="rId2" cstate="print"/>
          <a:srcRect/>
          <a:stretch>
            <a:fillRect/>
          </a:stretch>
        </p:blipFill>
        <p:spPr bwMode="auto">
          <a:xfrm>
            <a:off x="228600" y="4010025"/>
            <a:ext cx="8763000" cy="284797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135563"/>
          </a:xfrm>
        </p:spPr>
        <p:txBody>
          <a:bodyPr>
            <a:normAutofit fontScale="70000" lnSpcReduction="20000"/>
          </a:bodyPr>
          <a:lstStyle/>
          <a:p>
            <a:r>
              <a:rPr lang="it-IT" dirty="0" smtClean="0">
                <a:solidFill>
                  <a:schemeClr val="accent5"/>
                </a:solidFill>
                <a:latin typeface="Calibri Light" pitchFamily="34" charset="0"/>
              </a:rPr>
              <a:t>Bijela knjiga Evropske komisije: "prilagođavanje klimatskim promjenama: prema evropskom okviru djelovanja" (COM/2009/147) objavljena je u aprilu 2009. godine i definiše okvir za smanjenje ranjivosti EU na efekte klimatskih promjena. Opseg razvoja zavisi o jačini i prirodi uočenih efekata,procjeni sadašnje i buduće ranjivosti, kao i kapacitetima za prilagodbu. Prioritet u suočavanju s klimatskim promjenama u prvom ciklusu sprovođenja Okvirne direktive o vodama u slivu rijeke  bit će prijedlog skupa vodećih načela, kako bi se menadžmetskim strukturama sliva rijeke pomoglo da definišeju strategiju za stvaranje kapaciteta za sprovođenje, tako da se slivom rijeke može upravljati imajući u vidu klimatske promjene. Primjeri tih načela su sljedeći: </a:t>
            </a:r>
            <a:endParaRPr lang="sr-Latn-RS" dirty="0" smtClean="0">
              <a:solidFill>
                <a:schemeClr val="accent5"/>
              </a:solidFill>
              <a:latin typeface="Calibri Light" pitchFamily="34" charset="0"/>
            </a:endParaRPr>
          </a:p>
          <a:p>
            <a:endParaRPr lang="en-US" dirty="0" smtClean="0">
              <a:solidFill>
                <a:schemeClr val="accent5"/>
              </a:solidFill>
              <a:latin typeface="Calibri Light" pitchFamily="34" charset="0"/>
            </a:endParaRPr>
          </a:p>
          <a:p>
            <a:r>
              <a:rPr lang="it-IT" dirty="0" smtClean="0">
                <a:solidFill>
                  <a:schemeClr val="accent5"/>
                </a:solidFill>
                <a:latin typeface="Calibri Light" pitchFamily="34" charset="0"/>
              </a:rPr>
              <a:t>razmatranje </a:t>
            </a:r>
            <a:r>
              <a:rPr lang="it-IT" dirty="0" smtClean="0">
                <a:solidFill>
                  <a:schemeClr val="accent5"/>
                </a:solidFill>
                <a:latin typeface="Calibri Light" pitchFamily="34" charset="0"/>
              </a:rPr>
              <a:t>promjena rizika: zbog klimatskih promjena, zbog neispunjenja ciljeva iz Okvirne direktive o vodama (npr. dobro stanje vodnih tijela) zbog posljedica identifikovanih aktivnosti (npr. organskog zagađenja); </a:t>
            </a:r>
            <a:endParaRPr lang="sr-Latn-RS" dirty="0" smtClean="0">
              <a:solidFill>
                <a:schemeClr val="accent5"/>
              </a:solidFill>
              <a:latin typeface="Calibri Light" pitchFamily="34" charset="0"/>
            </a:endParaRPr>
          </a:p>
          <a:p>
            <a:endParaRPr lang="en-US" dirty="0" smtClean="0">
              <a:solidFill>
                <a:schemeClr val="accent5"/>
              </a:solidFill>
              <a:latin typeface="Calibri Light" pitchFamily="34" charset="0"/>
            </a:endParaRPr>
          </a:p>
          <a:p>
            <a:r>
              <a:rPr lang="it-IT" dirty="0" smtClean="0">
                <a:solidFill>
                  <a:schemeClr val="accent5"/>
                </a:solidFill>
                <a:latin typeface="Calibri Light" pitchFamily="34" charset="0"/>
              </a:rPr>
              <a:t> </a:t>
            </a:r>
            <a:r>
              <a:rPr lang="it-IT" dirty="0" smtClean="0">
                <a:solidFill>
                  <a:schemeClr val="accent5"/>
                </a:solidFill>
                <a:latin typeface="Calibri Light" pitchFamily="34" charset="0"/>
              </a:rPr>
              <a:t>Razmatranje prilika u programima monitoringa, kao i u aktualnim i budućim projektima, čime će se pružiti podrška donošenju odluka o tim pitanjima u Plan upravljanja slivom rijeke. Nacrt Plana upravljanja slivom rijeke drugom ciklusu plana upravljanja riječnim slivom, kako bi se poboljšalo razumijevanje trendova klimatskih promjena. </a:t>
            </a:r>
            <a:endParaRPr lang="en-US" dirty="0" smtClean="0">
              <a:solidFill>
                <a:schemeClr val="accent5"/>
              </a:solidFill>
              <a:latin typeface="Calibri Light" pitchFamily="34" charset="0"/>
            </a:endParaRPr>
          </a:p>
          <a:p>
            <a:endParaRPr lang="en-US" dirty="0" smtClean="0">
              <a:solidFill>
                <a:schemeClr val="accent5"/>
              </a:solidFill>
            </a:endParaRP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rmAutofit/>
          </a:bodyPr>
          <a:lstStyle/>
          <a:p>
            <a:pPr algn="just"/>
            <a:r>
              <a:rPr lang="it-IT" dirty="0" smtClean="0"/>
              <a:t> </a:t>
            </a:r>
            <a:r>
              <a:rPr lang="it-IT" sz="2000" dirty="0" smtClean="0">
                <a:latin typeface="Calibri Light" pitchFamily="34" charset="0"/>
              </a:rPr>
              <a:t>Razlozi su navodno u katastrofičnim procenama prema kojima će do 2070. godine suša će biti više pravilo nego izuzetak na evropskom kontinentu. Za poslednjih 30 godina šteta koja je uzrokovana sušom dostigla je 100 milijardi eura, s tim što je samo suša u 2003. godini iznosila 8,7 milijardi eura. U prvim godinama XXI vijeka pred realnošću nestašice pitke vode i intenzivnog zagađenja zaliha vode Ujedinjene nacije su 2003. godinu proglasile Međunarodnom godinom pitke vode s ciljem skretanja pažnje čovečanstvu na potrebu što hitnije zaštite svetskih zaliha pitke vode.</a:t>
            </a:r>
            <a:endParaRPr lang="en-US" sz="2000" dirty="0" smtClean="0">
              <a:latin typeface="Calibri Light" pitchFamily="34" charset="0"/>
            </a:endParaRPr>
          </a:p>
          <a:p>
            <a:pPr algn="just"/>
            <a:endParaRPr lang="en-US" dirty="0"/>
          </a:p>
        </p:txBody>
      </p:sp>
      <p:pic>
        <p:nvPicPr>
          <p:cNvPr id="4" name="Picture 8" descr="http://www.mojacrnagora.com/wp-content/uploads/2013/09/mcg-slika-dana-2013-09-05-ada-bojana-marta-eminovic.jpg"/>
          <p:cNvPicPr>
            <a:picLocks noChangeAspect="1" noChangeArrowheads="1"/>
          </p:cNvPicPr>
          <p:nvPr/>
        </p:nvPicPr>
        <p:blipFill>
          <a:blip r:embed="rId2" cstate="print"/>
          <a:srcRect/>
          <a:stretch>
            <a:fillRect/>
          </a:stretch>
        </p:blipFill>
        <p:spPr bwMode="auto">
          <a:xfrm>
            <a:off x="0" y="3027362"/>
            <a:ext cx="9144000" cy="3830638"/>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440363"/>
          </a:xfrm>
        </p:spPr>
        <p:txBody>
          <a:bodyPr>
            <a:normAutofit fontScale="70000" lnSpcReduction="20000"/>
          </a:bodyPr>
          <a:lstStyle/>
          <a:p>
            <a:pPr algn="just">
              <a:buNone/>
            </a:pPr>
            <a:endParaRPr lang="en-US" sz="2900" dirty="0">
              <a:latin typeface="Calibri Light" pitchFamily="34" charset="0"/>
            </a:endParaRPr>
          </a:p>
          <a:p>
            <a:pPr algn="ctr">
              <a:buNone/>
            </a:pPr>
            <a:r>
              <a:rPr lang="sr-Latn-RS" sz="2900" b="1" u="sng" dirty="0" smtClean="0">
                <a:solidFill>
                  <a:schemeClr val="accent5"/>
                </a:solidFill>
                <a:effectLst>
                  <a:outerShdw blurRad="38100" dist="38100" dir="2700000" algn="tl">
                    <a:srgbClr val="000000">
                      <a:alpha val="43137"/>
                    </a:srgbClr>
                  </a:outerShdw>
                </a:effectLst>
                <a:latin typeface="Calibri Light" pitchFamily="34" charset="0"/>
              </a:rPr>
              <a:t>Aktivnosti Crne Gore na primjeni Direktive Evropske unije</a:t>
            </a:r>
          </a:p>
          <a:p>
            <a:pPr algn="just">
              <a:buNone/>
            </a:pPr>
            <a:endParaRPr lang="en-US" sz="2900" b="1" i="1" u="sng" dirty="0">
              <a:solidFill>
                <a:schemeClr val="accent5"/>
              </a:solidFill>
              <a:effectLst>
                <a:outerShdw blurRad="38100" dist="38100" dir="2700000" algn="tl">
                  <a:srgbClr val="000000">
                    <a:alpha val="43137"/>
                  </a:srgbClr>
                </a:outerShdw>
              </a:effectLst>
              <a:latin typeface="Calibri Light" pitchFamily="34" charset="0"/>
            </a:endParaRPr>
          </a:p>
          <a:p>
            <a:pPr algn="just"/>
            <a:r>
              <a:rPr lang="it-IT" sz="2900" dirty="0">
                <a:solidFill>
                  <a:schemeClr val="accent5"/>
                </a:solidFill>
                <a:latin typeface="Calibri Light" pitchFamily="34" charset="0"/>
              </a:rPr>
              <a:t>Kad se govori o aktuelnom stanju pravne regulative koja se odnosi na upravljanje vodama u Crnoj Gori, potrebno je imati u vidu činjenicu da je riječ o izuzetno kompleksnoj problematici koju karakterišu:</a:t>
            </a:r>
            <a:endParaRPr lang="en-US" sz="2900" dirty="0">
              <a:solidFill>
                <a:schemeClr val="accent5"/>
              </a:solidFill>
              <a:latin typeface="Calibri Light" pitchFamily="34" charset="0"/>
            </a:endParaRPr>
          </a:p>
          <a:p>
            <a:pPr lvl="0" algn="just"/>
            <a:r>
              <a:rPr lang="it-IT" sz="2900" dirty="0">
                <a:solidFill>
                  <a:schemeClr val="accent5"/>
                </a:solidFill>
                <a:latin typeface="Calibri Light" pitchFamily="34" charset="0"/>
              </a:rPr>
              <a:t>pristup u praksi još uvijek u mnogo čemu zasnovan na konceptima naslijeđenim iz prethodnog, socijalističkog perioda. Moglo bi se reći da je riječ o još uvijek jakoj inerciji starog sistema;</a:t>
            </a:r>
            <a:endParaRPr lang="en-US" sz="2900" dirty="0">
              <a:solidFill>
                <a:schemeClr val="accent5"/>
              </a:solidFill>
              <a:latin typeface="Calibri Light" pitchFamily="34" charset="0"/>
            </a:endParaRPr>
          </a:p>
          <a:p>
            <a:pPr lvl="0" algn="just"/>
            <a:r>
              <a:rPr lang="it-IT" sz="2900" dirty="0">
                <a:solidFill>
                  <a:schemeClr val="accent5"/>
                </a:solidFill>
                <a:latin typeface="Calibri Light" pitchFamily="34" charset="0"/>
              </a:rPr>
              <a:t>neizgrađenost jasnog teorijskog koncepta koji bi omogućio uspostavljanje i razvoj institucija i odnosa, neophodnih u periodu tranzicije, u cilju izgradnje tržišnih odnosa i civilnog društva;</a:t>
            </a:r>
            <a:endParaRPr lang="en-US" sz="2900" dirty="0">
              <a:solidFill>
                <a:schemeClr val="accent5"/>
              </a:solidFill>
              <a:latin typeface="Calibri Light" pitchFamily="34" charset="0"/>
            </a:endParaRPr>
          </a:p>
          <a:p>
            <a:pPr lvl="0" algn="just"/>
            <a:r>
              <a:rPr lang="it-IT" sz="2900" dirty="0">
                <a:solidFill>
                  <a:schemeClr val="accent5"/>
                </a:solidFill>
                <a:latin typeface="Calibri Light" pitchFamily="34" charset="0"/>
              </a:rPr>
              <a:t>međuzavisnost visokog stepena međunarodnopravnog režima prekograničnih vodnih resursa (i hidrotehničkih sistema) i sistema upravljanja vodama u Crnoj Gori;</a:t>
            </a:r>
            <a:endParaRPr lang="en-US" sz="2900" dirty="0">
              <a:solidFill>
                <a:schemeClr val="accent5"/>
              </a:solidFill>
              <a:latin typeface="Calibri Light" pitchFamily="34" charset="0"/>
            </a:endParaRPr>
          </a:p>
          <a:p>
            <a:pPr lvl="0" algn="just"/>
            <a:r>
              <a:rPr lang="it-IT" sz="2900" dirty="0">
                <a:solidFill>
                  <a:schemeClr val="accent5"/>
                </a:solidFill>
                <a:latin typeface="Calibri Light" pitchFamily="34" charset="0"/>
              </a:rPr>
              <a:t>neophodnost da se vodnim resursima u Crnoj Gori upravlja u okviru šireg koncepta proklamovanog Ustavom - koncepta Crne Gore-Ekološke države.</a:t>
            </a:r>
            <a:endParaRPr lang="en-US" sz="2900" dirty="0">
              <a:solidFill>
                <a:schemeClr val="accent5"/>
              </a:solidFill>
              <a:latin typeface="Calibri Light" pitchFamily="34" charset="0"/>
            </a:endParaRPr>
          </a:p>
          <a:p>
            <a:pPr algn="just"/>
            <a:endParaRPr lang="en-US" sz="2900" dirty="0">
              <a:solidFill>
                <a:schemeClr val="accent5"/>
              </a:solidFill>
              <a:latin typeface="Calibri Light" pitchFamily="34"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5334000" cy="6172200"/>
          </a:xfrm>
        </p:spPr>
        <p:txBody>
          <a:bodyPr>
            <a:normAutofit fontScale="47500" lnSpcReduction="20000"/>
          </a:bodyPr>
          <a:lstStyle/>
          <a:p>
            <a:endParaRPr lang="it-IT" sz="3600" dirty="0" smtClean="0">
              <a:latin typeface="Calibri Light" pitchFamily="34" charset="0"/>
            </a:endParaRPr>
          </a:p>
          <a:p>
            <a:pPr algn="just"/>
            <a:r>
              <a:rPr lang="it-IT" sz="3600" dirty="0" smtClean="0">
                <a:latin typeface="Calibri Light" pitchFamily="34" charset="0"/>
              </a:rPr>
              <a:t> </a:t>
            </a:r>
            <a:r>
              <a:rPr lang="it-IT" sz="3600" dirty="0" smtClean="0">
                <a:solidFill>
                  <a:schemeClr val="accent4">
                    <a:lumMod val="75000"/>
                  </a:schemeClr>
                </a:solidFill>
                <a:latin typeface="Calibri Light" pitchFamily="34" charset="0"/>
              </a:rPr>
              <a:t>U procesu primene Direktive Evropske Unije o vodama u Crnoj Gori se mora izvršiti radikalna reorganizacija u vodoprivredi, koja se odnosi na promenu u načinu upravljanja vodnim resursima, organizaciji vodoprivrede, načinu finansiranja, zakonskoj regulativi, učešću javnosti, edukaciji, jačanju i ulozi naučnih institucija itd.  </a:t>
            </a:r>
            <a:endParaRPr lang="en-US" sz="3600" dirty="0" smtClean="0">
              <a:solidFill>
                <a:schemeClr val="accent4">
                  <a:lumMod val="75000"/>
                </a:schemeClr>
              </a:solidFill>
              <a:latin typeface="Calibri Light" pitchFamily="34" charset="0"/>
            </a:endParaRPr>
          </a:p>
          <a:p>
            <a:pPr algn="just"/>
            <a:endParaRPr lang="it-IT" sz="3600" dirty="0" smtClean="0">
              <a:solidFill>
                <a:schemeClr val="accent4">
                  <a:lumMod val="75000"/>
                </a:schemeClr>
              </a:solidFill>
              <a:latin typeface="Calibri Light" pitchFamily="34" charset="0"/>
            </a:endParaRPr>
          </a:p>
          <a:p>
            <a:pPr algn="just"/>
            <a:r>
              <a:rPr lang="it-IT" sz="3600" dirty="0" smtClean="0">
                <a:solidFill>
                  <a:schemeClr val="accent4">
                    <a:lumMod val="75000"/>
                  </a:schemeClr>
                </a:solidFill>
                <a:latin typeface="Calibri Light" pitchFamily="34" charset="0"/>
              </a:rPr>
              <a:t>1) Osnovni principi reorganizacje i institucionalnog jačanja su: organizacija upravljanja vodama na nivou rečnih basena (slivnih područja), zakonodavna podrška, obezbedjenje finansijskih sredstava, razmena informacija o kvantitetu i kvalitetu voda. Pristup upravljanja na nivou rečnog basena (slivnog područja) mora biti ugrađen u vodno zakonodavstvo.Takvo zakonodavstvo je osnova za organizovanje vodoprivrede,planiranje, upravljanje i odlučivanje, integraciju i koordinaciju aktivnosti, finansiranje,  Sprovođenje politike integralnog upravljanja vodnim resursima u Crnoj Gori, sprovođenje upravljačkih odluka, izdavanje dozvola, inspekcijske poslove, sprovođenje kaznenih odredbi i druge aktivnosti</a:t>
            </a:r>
            <a:r>
              <a:rPr lang="it-IT" sz="3600" dirty="0" smtClean="0">
                <a:latin typeface="Calibri Light" pitchFamily="34" charset="0"/>
              </a:rPr>
              <a:t>. </a:t>
            </a:r>
            <a:endParaRPr lang="en-US" sz="3600" dirty="0" smtClean="0">
              <a:latin typeface="Calibri Light" pitchFamily="34" charset="0"/>
            </a:endParaRPr>
          </a:p>
          <a:p>
            <a:pPr algn="just"/>
            <a:endParaRPr lang="en-US" sz="3600" dirty="0">
              <a:latin typeface="Calibri Light" pitchFamily="34" charset="0"/>
            </a:endParaRPr>
          </a:p>
        </p:txBody>
      </p:sp>
      <p:pic>
        <p:nvPicPr>
          <p:cNvPr id="3074" name="Picture 2" descr="http://farm3.staticflickr.com/2441/4131122157_a6439e7e7c_o.jpg"/>
          <p:cNvPicPr>
            <a:picLocks noChangeAspect="1" noChangeArrowheads="1"/>
          </p:cNvPicPr>
          <p:nvPr/>
        </p:nvPicPr>
        <p:blipFill>
          <a:blip r:embed="rId2" cstate="print"/>
          <a:srcRect/>
          <a:stretch>
            <a:fillRect/>
          </a:stretch>
        </p:blipFill>
        <p:spPr bwMode="auto">
          <a:xfrm>
            <a:off x="5334000" y="533400"/>
            <a:ext cx="3581400" cy="4305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RS" dirty="0" smtClean="0">
                <a:solidFill>
                  <a:schemeClr val="accent4">
                    <a:lumMod val="75000"/>
                  </a:schemeClr>
                </a:solidFill>
                <a:effectLst>
                  <a:outerShdw blurRad="38100" dist="38100" dir="2700000" algn="tl">
                    <a:srgbClr val="000000">
                      <a:alpha val="43137"/>
                    </a:srgbClr>
                  </a:outerShdw>
                </a:effectLst>
                <a:latin typeface="Calibri Light" pitchFamily="34" charset="0"/>
              </a:rPr>
              <a:t>Vrijednost prostora i potencijala</a:t>
            </a:r>
          </a:p>
          <a:p>
            <a:r>
              <a:rPr lang="sr-Latn-RS" dirty="0" smtClean="0">
                <a:solidFill>
                  <a:schemeClr val="accent4">
                    <a:lumMod val="75000"/>
                  </a:schemeClr>
                </a:solidFill>
                <a:effectLst>
                  <a:outerShdw blurRad="38100" dist="38100" dir="2700000" algn="tl">
                    <a:srgbClr val="000000">
                      <a:alpha val="43137"/>
                    </a:srgbClr>
                  </a:outerShdw>
                </a:effectLst>
                <a:latin typeface="Calibri Light" pitchFamily="34" charset="0"/>
              </a:rPr>
              <a:t>Problematika voda</a:t>
            </a:r>
          </a:p>
          <a:p>
            <a:r>
              <a:rPr lang="sr-Latn-RS" dirty="0" smtClean="0">
                <a:solidFill>
                  <a:schemeClr val="accent4">
                    <a:lumMod val="75000"/>
                  </a:schemeClr>
                </a:solidFill>
                <a:effectLst>
                  <a:outerShdw blurRad="38100" dist="38100" dir="2700000" algn="tl">
                    <a:srgbClr val="000000">
                      <a:alpha val="43137"/>
                    </a:srgbClr>
                  </a:outerShdw>
                </a:effectLst>
                <a:latin typeface="Calibri Light" pitchFamily="34" charset="0"/>
              </a:rPr>
              <a:t>Ka uravnoteženom i održivom razvoju teritorije Evropske unije</a:t>
            </a:r>
          </a:p>
          <a:p>
            <a:r>
              <a:rPr lang="sr-Latn-RS" dirty="0" smtClean="0">
                <a:solidFill>
                  <a:schemeClr val="accent4">
                    <a:lumMod val="75000"/>
                  </a:schemeClr>
                </a:solidFill>
                <a:effectLst>
                  <a:outerShdw blurRad="38100" dist="38100" dir="2700000" algn="tl">
                    <a:srgbClr val="000000">
                      <a:alpha val="43137"/>
                    </a:srgbClr>
                  </a:outerShdw>
                </a:effectLst>
                <a:latin typeface="Calibri Light" pitchFamily="34" charset="0"/>
              </a:rPr>
              <a:t>Geoklimatska pozicija Crne Gore i klimatske promjene</a:t>
            </a:r>
          </a:p>
          <a:p>
            <a:r>
              <a:rPr lang="sr-Latn-RS" dirty="0" smtClean="0">
                <a:solidFill>
                  <a:schemeClr val="accent4">
                    <a:lumMod val="75000"/>
                  </a:schemeClr>
                </a:solidFill>
                <a:effectLst>
                  <a:outerShdw blurRad="38100" dist="38100" dir="2700000" algn="tl">
                    <a:srgbClr val="000000">
                      <a:alpha val="43137"/>
                    </a:srgbClr>
                  </a:outerShdw>
                </a:effectLst>
                <a:latin typeface="Calibri Light" pitchFamily="34" charset="0"/>
              </a:rPr>
              <a:t>Aktivnosti Crne Gore na primjeni Direktive Evropske unije o vodama</a:t>
            </a:r>
          </a:p>
          <a:p>
            <a:r>
              <a:rPr lang="sr-Latn-RS" dirty="0" smtClean="0">
                <a:solidFill>
                  <a:schemeClr val="accent4">
                    <a:lumMod val="75000"/>
                  </a:schemeClr>
                </a:solidFill>
                <a:effectLst>
                  <a:outerShdw blurRad="38100" dist="38100" dir="2700000" algn="tl">
                    <a:srgbClr val="000000">
                      <a:alpha val="43137"/>
                    </a:srgbClr>
                  </a:outerShdw>
                </a:effectLst>
                <a:latin typeface="Calibri Light" pitchFamily="34" charset="0"/>
              </a:rPr>
              <a:t>Istraživanja u oblasti voda</a:t>
            </a:r>
          </a:p>
        </p:txBody>
      </p:sp>
      <p:sp>
        <p:nvSpPr>
          <p:cNvPr id="3" name="Title 2"/>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lgn="ctr"/>
            <a:r>
              <a:rPr lang="en-US" u="sng" dirty="0" err="1" smtClean="0">
                <a:solidFill>
                  <a:schemeClr val="bg1"/>
                </a:solidFill>
              </a:rPr>
              <a:t>Sadr</a:t>
            </a:r>
            <a:r>
              <a:rPr lang="sr-Latn-RS" u="sng" dirty="0" smtClean="0">
                <a:solidFill>
                  <a:schemeClr val="bg1"/>
                </a:solidFill>
              </a:rPr>
              <a:t>žaj</a:t>
            </a:r>
            <a:endParaRPr lang="en-US" u="sng" dirty="0">
              <a:solidFill>
                <a:schemeClr val="bg1"/>
              </a:solidFill>
            </a:endParaRPr>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5943600" cy="5440363"/>
          </a:xfrm>
        </p:spPr>
        <p:txBody>
          <a:bodyPr>
            <a:noAutofit/>
          </a:bodyPr>
          <a:lstStyle/>
          <a:p>
            <a:pPr algn="just"/>
            <a:r>
              <a:rPr lang="it-IT" sz="2000" dirty="0" smtClean="0">
                <a:solidFill>
                  <a:schemeClr val="accent4">
                    <a:lumMod val="75000"/>
                  </a:schemeClr>
                </a:solidFill>
                <a:latin typeface="Calibri Light" pitchFamily="34" charset="0"/>
              </a:rPr>
              <a:t>2) Integracija interesa društvenih, državnih i privatnih kompanija u domenu korišćenja, zaštite i uređenja voda zahteva novu organizaciju vodoprivrede sa razvijenom upravljačkom i administrativnom službom. Koordinacija aktivnosti različitih institucija omogućava da se ostvare ciljevi politike održivog upravljanja vodama. Pored toga,neophodno je uspostavljanje institucionalnih mehanizama koji će obezbediti integraciju i saradnju različitih korisnika voda, interesnih grupa i javnosti. </a:t>
            </a:r>
            <a:endParaRPr lang="en-US" sz="2000" dirty="0" smtClean="0">
              <a:solidFill>
                <a:schemeClr val="accent4">
                  <a:lumMod val="75000"/>
                </a:schemeClr>
              </a:solidFill>
              <a:latin typeface="Calibri Light" pitchFamily="34" charset="0"/>
            </a:endParaRPr>
          </a:p>
          <a:p>
            <a:pPr algn="just"/>
            <a:r>
              <a:rPr lang="it-IT" sz="2000" dirty="0" smtClean="0">
                <a:solidFill>
                  <a:schemeClr val="accent4">
                    <a:lumMod val="75000"/>
                  </a:schemeClr>
                </a:solidFill>
                <a:latin typeface="Calibri Light" pitchFamily="34" charset="0"/>
              </a:rPr>
              <a:t>3</a:t>
            </a:r>
            <a:r>
              <a:rPr lang="it-IT" sz="2000" dirty="0" smtClean="0">
                <a:solidFill>
                  <a:schemeClr val="accent4">
                    <a:lumMod val="75000"/>
                  </a:schemeClr>
                </a:solidFill>
                <a:latin typeface="Calibri Light" pitchFamily="34" charset="0"/>
              </a:rPr>
              <a:t>) Pristup upravljanja na nivou rječnog basena (slivnog područja) mora biti ugrađen u vodno zakonodavstvo.Takvo zakonodavstvo je osnova za organizovanje vodoprivrede,planiranje, upravljanje i odlučivanje, integraciju i koordinaciju aktivnosti, finansiranje, sprovođenje upravljačkih odluka, izdavanje dozvola, inspekcijske poslove, sprovođenje kaznenih odredbi i druge aktivnosti. </a:t>
            </a:r>
          </a:p>
        </p:txBody>
      </p:sp>
      <p:pic>
        <p:nvPicPr>
          <p:cNvPr id="2050" name="Picture 2" descr="http://upload.wikimedia.org/wikipedia/commons/thumb/a/a4/BiogradskaGora.jpg/288px-BiogradskaGora.jpg"/>
          <p:cNvPicPr>
            <a:picLocks noChangeAspect="1" noChangeArrowheads="1"/>
          </p:cNvPicPr>
          <p:nvPr/>
        </p:nvPicPr>
        <p:blipFill>
          <a:blip r:embed="rId2" cstate="print"/>
          <a:srcRect/>
          <a:stretch>
            <a:fillRect/>
          </a:stretch>
        </p:blipFill>
        <p:spPr bwMode="auto">
          <a:xfrm>
            <a:off x="6172200" y="457200"/>
            <a:ext cx="2743200" cy="2238376"/>
          </a:xfrm>
          <a:prstGeom prst="rect">
            <a:avLst/>
          </a:prstGeom>
          <a:ln>
            <a:noFill/>
          </a:ln>
          <a:effectLst>
            <a:softEdge rad="112500"/>
          </a:effectLst>
        </p:spPr>
      </p:pic>
      <p:pic>
        <p:nvPicPr>
          <p:cNvPr id="2052" name="Picture 4" descr="http://fc09.deviantart.net/fs16/f/2007/161/d/0/Biogradsko_jezero_II_by_godislove.jpg"/>
          <p:cNvPicPr>
            <a:picLocks noChangeAspect="1" noChangeArrowheads="1"/>
          </p:cNvPicPr>
          <p:nvPr/>
        </p:nvPicPr>
        <p:blipFill>
          <a:blip r:embed="rId3" cstate="print"/>
          <a:srcRect/>
          <a:stretch>
            <a:fillRect/>
          </a:stretch>
        </p:blipFill>
        <p:spPr bwMode="auto">
          <a:xfrm>
            <a:off x="6172200" y="3048000"/>
            <a:ext cx="2772507" cy="2286000"/>
          </a:xfrm>
          <a:prstGeom prst="rect">
            <a:avLst/>
          </a:prstGeom>
          <a:ln>
            <a:noFill/>
          </a:ln>
          <a:effectLst>
            <a:softEdge rad="112500"/>
          </a:effectLst>
        </p:spPr>
      </p:pic>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latin typeface="Calibri Light" pitchFamily="34" charset="0"/>
            </a:endParaRPr>
          </a:p>
          <a:p>
            <a:endParaRPr lang="en-US" dirty="0"/>
          </a:p>
        </p:txBody>
      </p:sp>
      <p:sp>
        <p:nvSpPr>
          <p:cNvPr id="4" name="Rectangle 3"/>
          <p:cNvSpPr/>
          <p:nvPr/>
        </p:nvSpPr>
        <p:spPr>
          <a:xfrm>
            <a:off x="685800" y="304800"/>
            <a:ext cx="7924800" cy="3477875"/>
          </a:xfrm>
          <a:prstGeom prst="rect">
            <a:avLst/>
          </a:prstGeom>
        </p:spPr>
        <p:txBody>
          <a:bodyPr wrap="square">
            <a:spAutoFit/>
          </a:bodyPr>
          <a:lstStyle/>
          <a:p>
            <a:pPr algn="just"/>
            <a:r>
              <a:rPr lang="it-IT" sz="2000" dirty="0" smtClean="0">
                <a:solidFill>
                  <a:schemeClr val="accent4">
                    <a:lumMod val="75000"/>
                  </a:schemeClr>
                </a:solidFill>
                <a:latin typeface="Calibri Light" pitchFamily="34" charset="0"/>
              </a:rPr>
              <a:t>4) Obezbeđenje finansijskih sredstava za korišćenje voda na principima održivog razvoja zahteva i novi tretman vode kao resursa. Voda mora postati ekonomska kategorija da bi se politika razvoja društva uskladila sa politikom zaštite voda i ekosistema. Ovaj pristup,sadržan u Okvirnoj direktivi, uvođenjem ekonomske cijene vode treba da obezbedi najveći deo prihoda za efikasno poslovanje i razvoj vodoprivrede. Naplatom vodnih usluga mogu se obezbediti sigurni izvori finansiranja, kao i kontinualni priliv sredstava za vodosnabdevanje, odvođenje i prečišćavanje voda, zaštitu od štetnog dejstva voda, zaštitu voda, izgradnju vodoprivredne infrastrukture, kao i za zaštitu životne sredine. </a:t>
            </a:r>
            <a:endParaRPr lang="en-US" sz="2000" dirty="0" smtClean="0">
              <a:solidFill>
                <a:schemeClr val="accent4">
                  <a:lumMod val="75000"/>
                </a:schemeClr>
              </a:solidFill>
              <a:latin typeface="Calibri Light" pitchFamily="34" charset="0"/>
            </a:endParaRPr>
          </a:p>
          <a:p>
            <a:pPr algn="just"/>
            <a:endParaRPr lang="en-US" sz="2000" b="1" dirty="0" smtClean="0">
              <a:solidFill>
                <a:schemeClr val="accent4">
                  <a:lumMod val="75000"/>
                </a:schemeClr>
              </a:solidFill>
              <a:latin typeface="Calibri Light" pitchFamily="34" charset="0"/>
            </a:endParaRPr>
          </a:p>
        </p:txBody>
      </p:sp>
      <p:pic>
        <p:nvPicPr>
          <p:cNvPr id="1026" name="Picture 2" descr="http://www.montenegrotravelidea.me/img/photo-gallery/skadarsko-jezero/skadarsko-jezero-4.jpg"/>
          <p:cNvPicPr>
            <a:picLocks noChangeAspect="1" noChangeArrowheads="1"/>
          </p:cNvPicPr>
          <p:nvPr/>
        </p:nvPicPr>
        <p:blipFill>
          <a:blip r:embed="rId2" cstate="print"/>
          <a:srcRect/>
          <a:stretch>
            <a:fillRect/>
          </a:stretch>
        </p:blipFill>
        <p:spPr bwMode="auto">
          <a:xfrm>
            <a:off x="0" y="3733800"/>
            <a:ext cx="9144000" cy="3124200"/>
          </a:xfrm>
          <a:prstGeom prst="rect">
            <a:avLst/>
          </a:prstGeom>
          <a:noFill/>
        </p:spPr>
      </p:pic>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57200"/>
            <a:ext cx="8229600" cy="4525963"/>
          </a:xfrm>
        </p:spPr>
        <p:txBody>
          <a:bodyPr/>
          <a:lstStyle/>
          <a:p>
            <a:r>
              <a:rPr lang="it-IT" sz="2000" dirty="0" smtClean="0">
                <a:solidFill>
                  <a:schemeClr val="accent4">
                    <a:lumMod val="75000"/>
                  </a:schemeClr>
                </a:solidFill>
                <a:latin typeface="Calibri Light" pitchFamily="34" charset="0"/>
              </a:rPr>
              <a:t>5) Svest ljudi o vodi kao prirodnom resursu, koji već sada ne može da zadovolji rastuće potrebe stanovništva za vodom za piće, je jedan od bitnih faktora u primeni pristupa upravljanju vodama sadržanom u Direktivi Evropske Unije o vodama. Neophodno je preduzeti aktivnosti, imajući u vidu iskustva stečena u zemljama Evropske unije, da se formira javna svest o održivom korišćenju i zaštiti voda i obezbeđenju značajnog učešće svih slojeva stanovništva u procesima odlučivanja u oblasti voda. </a:t>
            </a:r>
            <a:endParaRPr lang="en-US" sz="2000" dirty="0" smtClean="0">
              <a:solidFill>
                <a:schemeClr val="accent4">
                  <a:lumMod val="75000"/>
                </a:schemeClr>
              </a:solidFill>
              <a:latin typeface="Calibri Light" pitchFamily="34" charset="0"/>
            </a:endParaRPr>
          </a:p>
          <a:p>
            <a:endParaRPr lang="en-US" dirty="0"/>
          </a:p>
        </p:txBody>
      </p:sp>
      <p:pic>
        <p:nvPicPr>
          <p:cNvPr id="38914" name="Picture 2" descr="http://www.seebtm.com/wp-content/uploads/Boka-Kotor-Bay_1.jpg"/>
          <p:cNvPicPr>
            <a:picLocks noChangeAspect="1" noChangeArrowheads="1"/>
          </p:cNvPicPr>
          <p:nvPr/>
        </p:nvPicPr>
        <p:blipFill>
          <a:blip r:embed="rId2" cstate="print"/>
          <a:srcRect/>
          <a:stretch>
            <a:fillRect/>
          </a:stretch>
        </p:blipFill>
        <p:spPr bwMode="auto">
          <a:xfrm>
            <a:off x="0" y="2819400"/>
            <a:ext cx="9144000" cy="4038600"/>
          </a:xfrm>
          <a:prstGeom prst="rect">
            <a:avLst/>
          </a:prstGeom>
          <a:noFill/>
        </p:spPr>
      </p:pic>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4"/>
                                        </p:tgtEl>
                                        <p:attrNameLst>
                                          <p:attrName>style.visibility</p:attrName>
                                        </p:attrNameLst>
                                      </p:cBhvr>
                                      <p:to>
                                        <p:strVal val="visible"/>
                                      </p:to>
                                    </p:set>
                                    <p:animEffect transition="in" filter="fade">
                                      <p:cBhvr>
                                        <p:cTn id="10"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772400" cy="3810000"/>
          </a:xfrm>
        </p:spPr>
        <p:txBody>
          <a:bodyPr>
            <a:normAutofit fontScale="70000" lnSpcReduction="20000"/>
          </a:bodyPr>
          <a:lstStyle/>
          <a:p>
            <a:pPr algn="just"/>
            <a:r>
              <a:rPr lang="it-IT" dirty="0">
                <a:solidFill>
                  <a:schemeClr val="accent5"/>
                </a:solidFill>
                <a:latin typeface="Calibri Light" pitchFamily="34" charset="0"/>
              </a:rPr>
              <a:t>Razlozi za postavljanje ovog pitanja su dvojaki. Jedni se odnose na: </a:t>
            </a:r>
            <a:endParaRPr lang="en-US" dirty="0">
              <a:solidFill>
                <a:schemeClr val="accent5"/>
              </a:solidFill>
              <a:latin typeface="Calibri Light" pitchFamily="34" charset="0"/>
            </a:endParaRPr>
          </a:p>
          <a:p>
            <a:pPr lvl="0" algn="just"/>
            <a:r>
              <a:rPr lang="it-IT" dirty="0">
                <a:solidFill>
                  <a:schemeClr val="accent5"/>
                </a:solidFill>
                <a:latin typeface="Calibri Light" pitchFamily="34" charset="0"/>
              </a:rPr>
              <a:t>raznovrsnost prirodnih činilaca na relativno malom prostoru,</a:t>
            </a:r>
            <a:endParaRPr lang="en-US" dirty="0">
              <a:solidFill>
                <a:schemeClr val="accent5"/>
              </a:solidFill>
              <a:latin typeface="Calibri Light" pitchFamily="34" charset="0"/>
            </a:endParaRPr>
          </a:p>
          <a:p>
            <a:pPr lvl="0" algn="just"/>
            <a:r>
              <a:rPr lang="it-IT" dirty="0">
                <a:solidFill>
                  <a:schemeClr val="accent5"/>
                </a:solidFill>
                <a:latin typeface="Calibri Light" pitchFamily="34" charset="0"/>
              </a:rPr>
              <a:t>vremensku i prostornu promjenljivost meteoroloških i hidroloških parametara,</a:t>
            </a:r>
            <a:endParaRPr lang="en-US" dirty="0">
              <a:solidFill>
                <a:schemeClr val="accent5"/>
              </a:solidFill>
              <a:latin typeface="Calibri Light" pitchFamily="34" charset="0"/>
            </a:endParaRPr>
          </a:p>
          <a:p>
            <a:pPr lvl="0" algn="just"/>
            <a:r>
              <a:rPr lang="it-IT" dirty="0">
                <a:solidFill>
                  <a:schemeClr val="accent5"/>
                </a:solidFill>
                <a:latin typeface="Calibri Light" pitchFamily="34" charset="0"/>
              </a:rPr>
              <a:t>raznovrsnost uticaja ljudskih aktivnosti na okruženje,</a:t>
            </a:r>
            <a:endParaRPr lang="en-US" dirty="0">
              <a:solidFill>
                <a:schemeClr val="accent5"/>
              </a:solidFill>
              <a:latin typeface="Calibri Light" pitchFamily="34" charset="0"/>
            </a:endParaRPr>
          </a:p>
          <a:p>
            <a:pPr lvl="0" algn="just"/>
            <a:r>
              <a:rPr lang="en-US" dirty="0" err="1">
                <a:solidFill>
                  <a:schemeClr val="accent5"/>
                </a:solidFill>
                <a:latin typeface="Calibri Light" pitchFamily="34" charset="0"/>
              </a:rPr>
              <a:t>raznovrsnost</a:t>
            </a:r>
            <a:r>
              <a:rPr lang="en-US" dirty="0">
                <a:solidFill>
                  <a:schemeClr val="accent5"/>
                </a:solidFill>
                <a:latin typeface="Calibri Light" pitchFamily="34" charset="0"/>
              </a:rPr>
              <a:t> u </a:t>
            </a:r>
            <a:r>
              <a:rPr lang="en-US" dirty="0" err="1">
                <a:solidFill>
                  <a:schemeClr val="accent5"/>
                </a:solidFill>
                <a:latin typeface="Calibri Light" pitchFamily="34" charset="0"/>
              </a:rPr>
              <a:t>namjeni</a:t>
            </a:r>
            <a:r>
              <a:rPr lang="en-US" dirty="0">
                <a:solidFill>
                  <a:schemeClr val="accent5"/>
                </a:solidFill>
                <a:latin typeface="Calibri Light" pitchFamily="34" charset="0"/>
              </a:rPr>
              <a:t> </a:t>
            </a:r>
            <a:r>
              <a:rPr lang="en-US" dirty="0" err="1">
                <a:solidFill>
                  <a:schemeClr val="accent5"/>
                </a:solidFill>
                <a:latin typeface="Calibri Light" pitchFamily="34" charset="0"/>
              </a:rPr>
              <a:t>prostora</a:t>
            </a:r>
            <a:r>
              <a:rPr lang="en-US" dirty="0">
                <a:solidFill>
                  <a:schemeClr val="accent5"/>
                </a:solidFill>
                <a:latin typeface="Calibri Light" pitchFamily="34" charset="0"/>
              </a:rPr>
              <a:t>,</a:t>
            </a:r>
          </a:p>
          <a:p>
            <a:pPr lvl="0" algn="just"/>
            <a:r>
              <a:rPr lang="en-US" dirty="0" err="1">
                <a:solidFill>
                  <a:schemeClr val="accent5"/>
                </a:solidFill>
                <a:latin typeface="Calibri Light" pitchFamily="34" charset="0"/>
              </a:rPr>
              <a:t>različite</a:t>
            </a:r>
            <a:r>
              <a:rPr lang="en-US" dirty="0">
                <a:solidFill>
                  <a:schemeClr val="accent5"/>
                </a:solidFill>
                <a:latin typeface="Calibri Light" pitchFamily="34" charset="0"/>
              </a:rPr>
              <a:t> </a:t>
            </a:r>
            <a:r>
              <a:rPr lang="en-US" dirty="0" err="1">
                <a:solidFill>
                  <a:schemeClr val="accent5"/>
                </a:solidFill>
                <a:latin typeface="Calibri Light" pitchFamily="34" charset="0"/>
              </a:rPr>
              <a:t>potencijalne</a:t>
            </a:r>
            <a:r>
              <a:rPr lang="en-US" dirty="0">
                <a:solidFill>
                  <a:schemeClr val="accent5"/>
                </a:solidFill>
                <a:latin typeface="Calibri Light" pitchFamily="34" charset="0"/>
              </a:rPr>
              <a:t> </a:t>
            </a:r>
            <a:r>
              <a:rPr lang="en-US" dirty="0" err="1">
                <a:solidFill>
                  <a:schemeClr val="accent5"/>
                </a:solidFill>
                <a:latin typeface="Calibri Light" pitchFamily="34" charset="0"/>
              </a:rPr>
              <a:t>mogućnosti</a:t>
            </a:r>
            <a:r>
              <a:rPr lang="en-US" dirty="0">
                <a:solidFill>
                  <a:schemeClr val="accent5"/>
                </a:solidFill>
                <a:latin typeface="Calibri Light" pitchFamily="34" charset="0"/>
              </a:rPr>
              <a:t> </a:t>
            </a:r>
            <a:r>
              <a:rPr lang="en-US" dirty="0" err="1">
                <a:solidFill>
                  <a:schemeClr val="accent5"/>
                </a:solidFill>
                <a:latin typeface="Calibri Light" pitchFamily="34" charset="0"/>
              </a:rPr>
              <a:t>korišćenja</a:t>
            </a:r>
            <a:r>
              <a:rPr lang="en-US" dirty="0">
                <a:solidFill>
                  <a:schemeClr val="accent5"/>
                </a:solidFill>
                <a:latin typeface="Calibri Light" pitchFamily="34" charset="0"/>
              </a:rPr>
              <a:t> </a:t>
            </a:r>
            <a:r>
              <a:rPr lang="en-US" dirty="0" err="1">
                <a:solidFill>
                  <a:schemeClr val="accent5"/>
                </a:solidFill>
                <a:latin typeface="Calibri Light" pitchFamily="34" charset="0"/>
              </a:rPr>
              <a:t>prostora</a:t>
            </a:r>
            <a:r>
              <a:rPr lang="en-US" dirty="0">
                <a:solidFill>
                  <a:schemeClr val="accent5"/>
                </a:solidFill>
                <a:latin typeface="Calibri Light" pitchFamily="34" charset="0"/>
              </a:rPr>
              <a:t>, </a:t>
            </a:r>
            <a:r>
              <a:rPr lang="en-US" dirty="0" err="1">
                <a:solidFill>
                  <a:schemeClr val="accent5"/>
                </a:solidFill>
                <a:latin typeface="Calibri Light" pitchFamily="34" charset="0"/>
              </a:rPr>
              <a:t>često</a:t>
            </a:r>
            <a:r>
              <a:rPr lang="en-US" dirty="0">
                <a:solidFill>
                  <a:schemeClr val="accent5"/>
                </a:solidFill>
                <a:latin typeface="Calibri Light" pitchFamily="34" charset="0"/>
              </a:rPr>
              <a:t> </a:t>
            </a:r>
            <a:r>
              <a:rPr lang="en-US" dirty="0" err="1">
                <a:solidFill>
                  <a:schemeClr val="accent5"/>
                </a:solidFill>
                <a:latin typeface="Calibri Light" pitchFamily="34" charset="0"/>
              </a:rPr>
              <a:t>konfliktni</a:t>
            </a:r>
            <a:r>
              <a:rPr lang="en-US" dirty="0">
                <a:solidFill>
                  <a:schemeClr val="accent5"/>
                </a:solidFill>
                <a:latin typeface="Calibri Light" pitchFamily="34" charset="0"/>
              </a:rPr>
              <a:t> </a:t>
            </a:r>
            <a:r>
              <a:rPr lang="en-US" dirty="0" err="1">
                <a:solidFill>
                  <a:schemeClr val="accent5"/>
                </a:solidFill>
                <a:latin typeface="Calibri Light" pitchFamily="34" charset="0"/>
              </a:rPr>
              <a:t>zahtevi</a:t>
            </a:r>
            <a:r>
              <a:rPr lang="en-US" dirty="0">
                <a:solidFill>
                  <a:schemeClr val="accent5"/>
                </a:solidFill>
                <a:latin typeface="Calibri Light" pitchFamily="34" charset="0"/>
              </a:rPr>
              <a:t> </a:t>
            </a:r>
            <a:r>
              <a:rPr lang="en-US" dirty="0" err="1">
                <a:solidFill>
                  <a:schemeClr val="accent5"/>
                </a:solidFill>
                <a:latin typeface="Calibri Light" pitchFamily="34" charset="0"/>
              </a:rPr>
              <a:t>i</a:t>
            </a:r>
            <a:r>
              <a:rPr lang="en-US" dirty="0">
                <a:solidFill>
                  <a:schemeClr val="accent5"/>
                </a:solidFill>
                <a:latin typeface="Calibri Light" pitchFamily="34" charset="0"/>
              </a:rPr>
              <a:t> </a:t>
            </a:r>
            <a:r>
              <a:rPr lang="en-US" dirty="0" err="1">
                <a:solidFill>
                  <a:schemeClr val="accent5"/>
                </a:solidFill>
                <a:latin typeface="Calibri Light" pitchFamily="34" charset="0"/>
              </a:rPr>
              <a:t>interaktivni</a:t>
            </a:r>
            <a:r>
              <a:rPr lang="en-US" dirty="0">
                <a:solidFill>
                  <a:schemeClr val="accent5"/>
                </a:solidFill>
                <a:latin typeface="Calibri Light" pitchFamily="34" charset="0"/>
              </a:rPr>
              <a:t> </a:t>
            </a:r>
            <a:r>
              <a:rPr lang="en-US" dirty="0" err="1">
                <a:solidFill>
                  <a:schemeClr val="accent5"/>
                </a:solidFill>
                <a:latin typeface="Calibri Light" pitchFamily="34" charset="0"/>
              </a:rPr>
              <a:t>uticaji</a:t>
            </a:r>
            <a:r>
              <a:rPr lang="en-US" dirty="0">
                <a:solidFill>
                  <a:schemeClr val="accent5"/>
                </a:solidFill>
                <a:latin typeface="Calibri Light" pitchFamily="34" charset="0"/>
              </a:rPr>
              <a:t>, </a:t>
            </a:r>
            <a:r>
              <a:rPr lang="en-US" dirty="0" err="1">
                <a:solidFill>
                  <a:schemeClr val="accent5"/>
                </a:solidFill>
                <a:latin typeface="Calibri Light" pitchFamily="34" charset="0"/>
              </a:rPr>
              <a:t>itd</a:t>
            </a:r>
            <a:r>
              <a:rPr lang="en-US" dirty="0">
                <a:solidFill>
                  <a:schemeClr val="accent5"/>
                </a:solidFill>
                <a:latin typeface="Calibri Light" pitchFamily="34" charset="0"/>
              </a:rPr>
              <a:t>.</a:t>
            </a:r>
          </a:p>
          <a:p>
            <a:pPr lvl="0" algn="just"/>
            <a:r>
              <a:rPr lang="it-IT" dirty="0">
                <a:solidFill>
                  <a:schemeClr val="accent5"/>
                </a:solidFill>
                <a:latin typeface="Calibri Light" pitchFamily="34" charset="0"/>
              </a:rPr>
              <a:t>nedostatak sredstava za istraživanja i opremanje istraživačkih centara,</a:t>
            </a:r>
            <a:endParaRPr lang="en-US" dirty="0">
              <a:solidFill>
                <a:schemeClr val="accent5"/>
              </a:solidFill>
              <a:latin typeface="Calibri Light" pitchFamily="34" charset="0"/>
            </a:endParaRPr>
          </a:p>
          <a:p>
            <a:pPr lvl="0" algn="just"/>
            <a:r>
              <a:rPr lang="it-IT" dirty="0">
                <a:solidFill>
                  <a:schemeClr val="accent5"/>
                </a:solidFill>
                <a:latin typeface="Calibri Light" pitchFamily="34" charset="0"/>
              </a:rPr>
              <a:t>neadekvatnu politiku u oblasti naučnoistraživačkog rada u prošlosti,</a:t>
            </a:r>
            <a:endParaRPr lang="en-US" dirty="0">
              <a:solidFill>
                <a:schemeClr val="accent5"/>
              </a:solidFill>
              <a:latin typeface="Calibri Light" pitchFamily="34" charset="0"/>
            </a:endParaRPr>
          </a:p>
          <a:p>
            <a:pPr lvl="0" algn="just"/>
            <a:r>
              <a:rPr lang="it-IT" dirty="0">
                <a:solidFill>
                  <a:schemeClr val="accent5"/>
                </a:solidFill>
                <a:latin typeface="Calibri Light" pitchFamily="34" charset="0"/>
              </a:rPr>
              <a:t>nedovoljan naučnoistraživački kadar iz aspekta pokrivenosti različitih oblasti,</a:t>
            </a:r>
            <a:endParaRPr lang="en-US" dirty="0">
              <a:solidFill>
                <a:schemeClr val="accent5"/>
              </a:solidFill>
              <a:latin typeface="Calibri Light" pitchFamily="34" charset="0"/>
            </a:endParaRPr>
          </a:p>
          <a:p>
            <a:pPr lvl="0" algn="just"/>
            <a:r>
              <a:rPr lang="it-IT" dirty="0">
                <a:solidFill>
                  <a:schemeClr val="accent5"/>
                </a:solidFill>
                <a:latin typeface="Calibri Light" pitchFamily="34" charset="0"/>
              </a:rPr>
              <a:t>prekid saradnje sa svijetom i nedovoljna informisanost o tekućim istraži­vanjima i ostvarenim rezultatima u svijetu.</a:t>
            </a:r>
            <a:endParaRPr lang="en-US" dirty="0">
              <a:solidFill>
                <a:schemeClr val="accent5"/>
              </a:solidFill>
              <a:latin typeface="Calibri Light" pitchFamily="34" charset="0"/>
            </a:endParaRPr>
          </a:p>
          <a:p>
            <a:pPr algn="just"/>
            <a:endParaRPr lang="en-US" dirty="0">
              <a:latin typeface="Calibri Light" pitchFamily="34" charset="0"/>
            </a:endParaRPr>
          </a:p>
        </p:txBody>
      </p:sp>
      <p:sp>
        <p:nvSpPr>
          <p:cNvPr id="2" name="Title 1"/>
          <p:cNvSpPr>
            <a:spLocks noGrp="1"/>
          </p:cNvSpPr>
          <p:nvPr>
            <p:ph type="title"/>
          </p:nvPr>
        </p:nvSpPr>
        <p:spPr>
          <a:xfrm>
            <a:off x="304800" y="0"/>
            <a:ext cx="8229600" cy="1143000"/>
          </a:xfrm>
        </p:spPr>
        <p:txBody>
          <a:bodyPr>
            <a:normAutofit/>
          </a:bodyPr>
          <a:lstStyle/>
          <a:p>
            <a:pPr algn="ctr"/>
            <a:r>
              <a:rPr lang="it-IT" sz="2000" b="1" u="sng" dirty="0" smtClean="0">
                <a:solidFill>
                  <a:schemeClr val="accent5"/>
                </a:solidFill>
                <a:latin typeface="Calibri Light" pitchFamily="34" charset="0"/>
              </a:rPr>
              <a:t>Istraživanja </a:t>
            </a:r>
            <a:r>
              <a:rPr lang="it-IT" sz="2000" b="1" u="sng" dirty="0">
                <a:solidFill>
                  <a:schemeClr val="accent5"/>
                </a:solidFill>
                <a:latin typeface="Calibri Light" pitchFamily="34" charset="0"/>
              </a:rPr>
              <a:t>u oblasti voda</a:t>
            </a:r>
            <a:r>
              <a:rPr lang="en-US" sz="2000" u="sng" dirty="0">
                <a:solidFill>
                  <a:schemeClr val="accent5"/>
                </a:solidFill>
                <a:latin typeface="Calibri Light" pitchFamily="34" charset="0"/>
              </a:rPr>
              <a:t/>
            </a:r>
            <a:br>
              <a:rPr lang="en-US" sz="2000" u="sng" dirty="0">
                <a:solidFill>
                  <a:schemeClr val="accent5"/>
                </a:solidFill>
                <a:latin typeface="Calibri Light" pitchFamily="34" charset="0"/>
              </a:rPr>
            </a:br>
            <a:endParaRPr lang="en-US" sz="2000" u="sng" dirty="0">
              <a:solidFill>
                <a:schemeClr val="accent5"/>
              </a:solidFill>
              <a:latin typeface="Calibri Light" pitchFamily="34" charset="0"/>
            </a:endParaRPr>
          </a:p>
        </p:txBody>
      </p:sp>
      <p:pic>
        <p:nvPicPr>
          <p:cNvPr id="4" name="Picture 3" descr="C:\Users\user\AppData\Local\Microsoft\Windows\Temporary Internet Files\Content.Word\New Picture (3).bmp"/>
          <p:cNvPicPr>
            <a:picLocks noChangeAspect="1" noChangeArrowheads="1"/>
          </p:cNvPicPr>
          <p:nvPr/>
        </p:nvPicPr>
        <p:blipFill>
          <a:blip r:embed="rId2" cstate="print"/>
          <a:srcRect/>
          <a:stretch>
            <a:fillRect/>
          </a:stretch>
        </p:blipFill>
        <p:spPr bwMode="auto">
          <a:xfrm>
            <a:off x="6096000" y="4648200"/>
            <a:ext cx="2653453" cy="2023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1295400" y="4800600"/>
            <a:ext cx="3214687" cy="1570038"/>
          </a:xfrm>
          <a:prstGeom prst="rect">
            <a:avLst/>
          </a:prstGeom>
          <a:noFill/>
          <a:ln w="9525">
            <a:noFill/>
            <a:miter lim="800000"/>
            <a:headEnd/>
            <a:tailEnd/>
          </a:ln>
        </p:spPr>
        <p:txBody>
          <a:bodyPr anchor="ctr">
            <a:spAutoFit/>
          </a:bodyPr>
          <a:lstStyle/>
          <a:p>
            <a:pPr algn="ctr"/>
            <a:r>
              <a:rPr lang="en-US" altLang="en-US" sz="4800" b="1" dirty="0">
                <a:solidFill>
                  <a:schemeClr val="accent4">
                    <a:lumMod val="75000"/>
                  </a:schemeClr>
                </a:solidFill>
                <a:latin typeface="Franklin Gothic Book" pitchFamily="34" charset="0"/>
                <a:ea typeface="Calibri" pitchFamily="34" charset="0"/>
                <a:cs typeface="Corbel" pitchFamily="34" charset="0"/>
              </a:rPr>
              <a:t>ZNAČAJ</a:t>
            </a:r>
          </a:p>
          <a:p>
            <a:pPr algn="ctr"/>
            <a:r>
              <a:rPr lang="en-US" altLang="en-US" sz="4800" b="1" dirty="0">
                <a:solidFill>
                  <a:schemeClr val="accent4">
                    <a:lumMod val="75000"/>
                  </a:schemeClr>
                </a:solidFill>
                <a:latin typeface="Franklin Gothic Book" pitchFamily="34" charset="0"/>
                <a:ea typeface="Calibri" pitchFamily="34" charset="0"/>
                <a:cs typeface="Corbel" pitchFamily="34" charset="0"/>
              </a:rPr>
              <a:t>VODE</a:t>
            </a:r>
            <a:endParaRPr lang="en-US" altLang="en-US" sz="4800" b="1" dirty="0">
              <a:solidFill>
                <a:schemeClr val="accent4">
                  <a:lumMod val="75000"/>
                </a:schemeClr>
              </a:solidFill>
              <a:latin typeface="Franklin Gothic Book" pitchFamily="34" charset="0"/>
              <a:ea typeface="Calibri" pitchFamily="34" charset="0"/>
            </a:endParaRPr>
          </a:p>
        </p:txBody>
      </p:sp>
      <p:sp>
        <p:nvSpPr>
          <p:cNvPr id="6" name="Right Arrow 5"/>
          <p:cNvSpPr/>
          <p:nvPr/>
        </p:nvSpPr>
        <p:spPr>
          <a:xfrm>
            <a:off x="4876800" y="5105400"/>
            <a:ext cx="785813" cy="714375"/>
          </a:xfrm>
          <a:prstGeom prst="rightArrow">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2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20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2000"/>
                                        <p:tgtEl>
                                          <p:spTgt spid="3">
                                            <p:txEl>
                                              <p:pRg st="9" end="9"/>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724400"/>
          </a:xfrm>
        </p:spPr>
        <p:txBody>
          <a:bodyPr>
            <a:normAutofit/>
          </a:bodyPr>
          <a:lstStyle/>
          <a:p>
            <a:pPr lvl="0" algn="just"/>
            <a:r>
              <a:rPr lang="it-IT" sz="2000" dirty="0" smtClean="0">
                <a:solidFill>
                  <a:schemeClr val="accent4">
                    <a:lumMod val="75000"/>
                  </a:schemeClr>
                </a:solidFill>
                <a:latin typeface="Calibri Light" pitchFamily="34" charset="0"/>
              </a:rPr>
              <a:t>Formiranje multidisciplinarnih projekata sa poznatim krajnjim korisnicima (istraživanja se realizuju po usvojenim programima sa specificiranom opremom i kontinualnim prilivom sredstava),</a:t>
            </a:r>
            <a:endParaRPr lang="en-US" sz="2000" dirty="0" smtClean="0">
              <a:solidFill>
                <a:schemeClr val="accent4">
                  <a:lumMod val="75000"/>
                </a:schemeClr>
              </a:solidFill>
              <a:latin typeface="Calibri Light" pitchFamily="34" charset="0"/>
            </a:endParaRPr>
          </a:p>
          <a:p>
            <a:pPr lvl="0" algn="just"/>
            <a:r>
              <a:rPr lang="it-IT" sz="2000" dirty="0" smtClean="0">
                <a:solidFill>
                  <a:schemeClr val="accent4">
                    <a:lumMod val="75000"/>
                  </a:schemeClr>
                </a:solidFill>
                <a:latin typeface="Calibri Light" pitchFamily="34" charset="0"/>
              </a:rPr>
              <a:t>Izmjene i dopune zakona radi obezbjeđenja stabilnog finansiranja istraživačkog rada,</a:t>
            </a:r>
            <a:endParaRPr lang="en-US" sz="2000" dirty="0" smtClean="0">
              <a:solidFill>
                <a:schemeClr val="accent4">
                  <a:lumMod val="75000"/>
                </a:schemeClr>
              </a:solidFill>
              <a:latin typeface="Calibri Light" pitchFamily="34" charset="0"/>
            </a:endParaRPr>
          </a:p>
          <a:p>
            <a:pPr lvl="0" algn="just"/>
            <a:r>
              <a:rPr lang="it-IT" sz="2000" dirty="0" smtClean="0">
                <a:solidFill>
                  <a:schemeClr val="accent4">
                    <a:lumMod val="75000"/>
                  </a:schemeClr>
                </a:solidFill>
                <a:latin typeface="Calibri Light" pitchFamily="34" charset="0"/>
              </a:rPr>
              <a:t>Korišćenje mogućnosti za uključivanje stručnjaka Crne Gore u međunarodne projekte, posebno one koji se odnose na zaštitu voda u okviru zaštite životne sredine (zaštita mora, jezera itd.).</a:t>
            </a:r>
            <a:endParaRPr lang="en-US" sz="2000" dirty="0" smtClean="0">
              <a:solidFill>
                <a:schemeClr val="accent4">
                  <a:lumMod val="75000"/>
                </a:schemeClr>
              </a:solidFill>
              <a:latin typeface="Calibri Light" pitchFamily="34" charset="0"/>
            </a:endParaRPr>
          </a:p>
          <a:p>
            <a:pPr algn="just"/>
            <a:r>
              <a:rPr lang="it-IT" sz="2000" dirty="0" smtClean="0">
                <a:solidFill>
                  <a:schemeClr val="accent4">
                    <a:lumMod val="75000"/>
                  </a:schemeClr>
                </a:solidFill>
                <a:latin typeface="Calibri Light" pitchFamily="34" charset="0"/>
              </a:rPr>
              <a:t>Polazeći od realnih mogućnosti Crne Gore (raspoloživog naučnog potencijala i potrebnih uslova za obavljanje istraživanja) prioritet treba dati istraživanjima koja su ključna za donošenje odluka u svim fazama sprovođenja strateških ciljeva vodoprivrede i očuvanja životne sredine. Prema tome, predlažu se istraživanja u oblastima vodoprivrede koja su od posebnog značaja za društveni i ekonomski </a:t>
            </a:r>
            <a:endParaRPr lang="en-US" sz="2000" dirty="0" smtClean="0">
              <a:solidFill>
                <a:schemeClr val="accent4">
                  <a:lumMod val="75000"/>
                </a:schemeClr>
              </a:solidFill>
              <a:latin typeface="Calibri Light" pitchFamily="34" charset="0"/>
            </a:endParaRPr>
          </a:p>
          <a:p>
            <a:pPr algn="just"/>
            <a:endParaRPr lang="en-US" sz="2000" dirty="0">
              <a:solidFill>
                <a:schemeClr val="accent4">
                  <a:lumMod val="75000"/>
                </a:schemeClr>
              </a:solidFill>
              <a:latin typeface="Calibri Light" pitchFamily="34"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4419600" cy="5071872"/>
          </a:xfrm>
        </p:spPr>
        <p:txBody>
          <a:bodyPr>
            <a:normAutofit fontScale="85000" lnSpcReduction="10000"/>
          </a:bodyPr>
          <a:lstStyle/>
          <a:p>
            <a:pPr algn="just"/>
            <a:r>
              <a:rPr lang="it-IT" sz="2000" dirty="0">
                <a:solidFill>
                  <a:schemeClr val="accent5"/>
                </a:solidFill>
                <a:latin typeface="Calibri Light" pitchFamily="34" charset="0"/>
              </a:rPr>
              <a:t>Osnovni ciljevi naučnoistraživačkog rada su:</a:t>
            </a:r>
            <a:endParaRPr lang="en-US" sz="2000" dirty="0">
              <a:solidFill>
                <a:schemeClr val="accent5"/>
              </a:solidFill>
              <a:latin typeface="Calibri Light" pitchFamily="34" charset="0"/>
            </a:endParaRPr>
          </a:p>
          <a:p>
            <a:pPr lvl="0" algn="just"/>
            <a:r>
              <a:rPr lang="it-IT" sz="2000" dirty="0">
                <a:solidFill>
                  <a:schemeClr val="accent5"/>
                </a:solidFill>
                <a:latin typeface="Calibri Light" pitchFamily="34" charset="0"/>
              </a:rPr>
              <a:t>Unapređenje i razvoj naučnih disciplina koje treba da podrže integralno upravljanje vodnim resursima,</a:t>
            </a:r>
            <a:endParaRPr lang="en-US" sz="2000" dirty="0">
              <a:solidFill>
                <a:schemeClr val="accent5"/>
              </a:solidFill>
              <a:latin typeface="Calibri Light" pitchFamily="34" charset="0"/>
            </a:endParaRPr>
          </a:p>
          <a:p>
            <a:pPr lvl="0" algn="just"/>
            <a:r>
              <a:rPr lang="it-IT" sz="2000" dirty="0">
                <a:solidFill>
                  <a:schemeClr val="accent5"/>
                </a:solidFill>
                <a:latin typeface="Calibri Light" pitchFamily="34" charset="0"/>
              </a:rPr>
              <a:t>Unapređenje i razvoj metoda i postupaka za optimalno korišćenje voda, zaštitu od voda i zaštitu prirodnih vodotoka, jezera i mora,</a:t>
            </a:r>
            <a:endParaRPr lang="en-US" sz="2000" dirty="0">
              <a:solidFill>
                <a:schemeClr val="accent5"/>
              </a:solidFill>
              <a:latin typeface="Calibri Light" pitchFamily="34" charset="0"/>
            </a:endParaRPr>
          </a:p>
          <a:p>
            <a:pPr lvl="0" algn="just"/>
            <a:r>
              <a:rPr lang="it-IT" sz="2000" dirty="0">
                <a:solidFill>
                  <a:schemeClr val="accent5"/>
                </a:solidFill>
                <a:latin typeface="Calibri Light" pitchFamily="34" charset="0"/>
              </a:rPr>
              <a:t>Praćenje i primjena svjetskih dostignuća u oblasti vodoprivrede, energetike, saobraćaja, zaštite životne sredine,</a:t>
            </a:r>
            <a:endParaRPr lang="en-US" sz="2000" dirty="0">
              <a:solidFill>
                <a:schemeClr val="accent5"/>
              </a:solidFill>
              <a:latin typeface="Calibri Light" pitchFamily="34" charset="0"/>
            </a:endParaRPr>
          </a:p>
          <a:p>
            <a:pPr lvl="0" algn="just"/>
            <a:r>
              <a:rPr lang="it-IT" sz="2000" dirty="0">
                <a:solidFill>
                  <a:schemeClr val="accent5"/>
                </a:solidFill>
                <a:latin typeface="Calibri Light" pitchFamily="34" charset="0"/>
              </a:rPr>
              <a:t>Formiranje naučnoistraživačkih timova pri različitim državnim, mješovitim i privatnim institucijama i organizacijama,</a:t>
            </a:r>
            <a:endParaRPr lang="en-US" sz="2000" dirty="0">
              <a:solidFill>
                <a:schemeClr val="accent5"/>
              </a:solidFill>
              <a:latin typeface="Calibri Light" pitchFamily="34" charset="0"/>
            </a:endParaRPr>
          </a:p>
          <a:p>
            <a:pPr lvl="0" algn="just"/>
            <a:r>
              <a:rPr lang="it-IT" sz="2000" dirty="0">
                <a:solidFill>
                  <a:schemeClr val="accent5"/>
                </a:solidFill>
                <a:latin typeface="Calibri Light" pitchFamily="34" charset="0"/>
              </a:rPr>
              <a:t>Stvaranje kadrovskih i tehničkih resursa koji su neophodni za obavljanje istraživačkog rada, razmjenu znanja i primjenu savremenih informacionih teh­nologija</a:t>
            </a:r>
            <a:r>
              <a:rPr lang="it-IT" sz="2000" dirty="0" smtClean="0">
                <a:solidFill>
                  <a:schemeClr val="accent5"/>
                </a:solidFill>
                <a:latin typeface="Calibri Light" pitchFamily="34" charset="0"/>
              </a:rPr>
              <a:t>,</a:t>
            </a:r>
          </a:p>
        </p:txBody>
      </p:sp>
      <p:sp>
        <p:nvSpPr>
          <p:cNvPr id="2" name="Title 1"/>
          <p:cNvSpPr>
            <a:spLocks noGrp="1"/>
          </p:cNvSpPr>
          <p:nvPr>
            <p:ph type="title"/>
          </p:nvPr>
        </p:nvSpPr>
        <p:spPr>
          <a:xfrm>
            <a:off x="381000" y="0"/>
            <a:ext cx="8229600" cy="1143000"/>
          </a:xfrm>
        </p:spPr>
        <p:txBody>
          <a:bodyPr>
            <a:normAutofit/>
          </a:bodyPr>
          <a:lstStyle/>
          <a:p>
            <a:pPr algn="ctr"/>
            <a:r>
              <a:rPr lang="it-IT" sz="2000" b="1" u="sng" dirty="0">
                <a:solidFill>
                  <a:schemeClr val="accent5"/>
                </a:solidFill>
              </a:rPr>
              <a:t>Osnovni ciljevi istraživanja u oblasti voda </a:t>
            </a:r>
            <a:endParaRPr lang="en-US" sz="2000" u="sng" dirty="0">
              <a:solidFill>
                <a:schemeClr val="accent5"/>
              </a:solidFill>
            </a:endParaRPr>
          </a:p>
        </p:txBody>
      </p:sp>
      <p:pic>
        <p:nvPicPr>
          <p:cNvPr id="4" name="Picture 3" descr="http://www.panacomp.net/uploaded/TARA-river-montenegro.jpg">
            <a:hlinkClick r:id="rId2"/>
          </p:cNvPr>
          <p:cNvPicPr>
            <a:picLocks noChangeAspect="1" noChangeArrowheads="1"/>
          </p:cNvPicPr>
          <p:nvPr/>
        </p:nvPicPr>
        <p:blipFill>
          <a:blip r:embed="rId3" cstate="print"/>
          <a:srcRect/>
          <a:stretch>
            <a:fillRect/>
          </a:stretch>
        </p:blipFill>
        <p:spPr bwMode="auto">
          <a:xfrm>
            <a:off x="4876800" y="1676400"/>
            <a:ext cx="3908156"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828800"/>
            <a:ext cx="69342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sr-Latn-R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Hvala Na pažnji</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it-IT" sz="2000" dirty="0">
                <a:solidFill>
                  <a:schemeClr val="accent5"/>
                </a:solidFill>
                <a:latin typeface="Calibri Light" pitchFamily="34" charset="0"/>
              </a:rPr>
              <a:t>Pod </a:t>
            </a:r>
            <a:r>
              <a:rPr lang="it-IT" sz="2000" b="1" dirty="0">
                <a:solidFill>
                  <a:schemeClr val="accent5"/>
                </a:solidFill>
                <a:latin typeface="Calibri Light" pitchFamily="34" charset="0"/>
              </a:rPr>
              <a:t>prostornim planiranjem</a:t>
            </a:r>
            <a:r>
              <a:rPr lang="it-IT" sz="2000" dirty="0">
                <a:solidFill>
                  <a:schemeClr val="accent5"/>
                </a:solidFill>
                <a:latin typeface="Calibri Light" pitchFamily="34" charset="0"/>
              </a:rPr>
              <a:t> podrazumijeva se sistem mjera i aktivnosti usmjerenih ka multidisciplinarnom istraživanju prirodnih i stvorenih resursa na određenoj teritoriji, ocjene njihove iskorišćenosti, identifikacije podsticajnih i ograničavajućih internih i eksternih faktora razvoja, mogućnostima razvoja, prioritetima u razvoju i obezbjeđenju planskih rješenja i mjera po kojima bi se prostor uređivao i racionalno koristio. </a:t>
            </a:r>
            <a:endParaRPr lang="en-US" sz="2000" dirty="0">
              <a:solidFill>
                <a:schemeClr val="accent5"/>
              </a:solidFill>
              <a:latin typeface="Calibri Light" pitchFamily="34" charset="0"/>
            </a:endParaRPr>
          </a:p>
          <a:p>
            <a:pPr algn="just"/>
            <a:r>
              <a:rPr lang="it-IT" sz="2000" b="1" dirty="0">
                <a:solidFill>
                  <a:schemeClr val="accent5"/>
                </a:solidFill>
                <a:latin typeface="Calibri Light" pitchFamily="34" charset="0"/>
              </a:rPr>
              <a:t>Predmet</a:t>
            </a:r>
            <a:r>
              <a:rPr lang="it-IT" sz="2000" dirty="0">
                <a:solidFill>
                  <a:schemeClr val="accent5"/>
                </a:solidFill>
                <a:latin typeface="Calibri Light" pitchFamily="34" charset="0"/>
              </a:rPr>
              <a:t> proučavanja prostornog planiranja je prostor sa svim elementima prirodne i antropogene vrste. Predmet prostornog planiranja nije samo prostor, već razvoj uopšte koji se odvija u prostoru i vremenu, pa ima prostornu i vremensku dimenziju.</a:t>
            </a:r>
            <a:endParaRPr lang="en-US" sz="2000" dirty="0">
              <a:solidFill>
                <a:schemeClr val="accent5"/>
              </a:solidFill>
              <a:latin typeface="Calibri Light" pitchFamily="34" charset="0"/>
            </a:endParaRPr>
          </a:p>
          <a:p>
            <a:pPr algn="just"/>
            <a:r>
              <a:rPr lang="it-IT" sz="2000" dirty="0">
                <a:solidFill>
                  <a:schemeClr val="accent5"/>
                </a:solidFill>
                <a:latin typeface="Calibri Light" pitchFamily="34" charset="0"/>
              </a:rPr>
              <a:t> </a:t>
            </a:r>
            <a:r>
              <a:rPr lang="it-IT" sz="2000" b="1" dirty="0">
                <a:solidFill>
                  <a:schemeClr val="accent5"/>
                </a:solidFill>
                <a:latin typeface="Calibri Light" pitchFamily="34" charset="0"/>
              </a:rPr>
              <a:t>Ciljevi</a:t>
            </a:r>
            <a:r>
              <a:rPr lang="it-IT" sz="2000" dirty="0">
                <a:solidFill>
                  <a:schemeClr val="accent5"/>
                </a:solidFill>
                <a:latin typeface="Calibri Light" pitchFamily="34" charset="0"/>
              </a:rPr>
              <a:t> prostornog planiranja su različiti od zemlje do zemlje, a svi oni globalno teže ka racionalnom odnosu prema korišćenju prostora i uspostavljanju harmonične, funkcionalne, ekonomične, humane i estetske sredine u kojoj će ljudi naći povolje uslove za rad i življenje.</a:t>
            </a:r>
            <a:endParaRPr lang="en-US" sz="2000" dirty="0">
              <a:solidFill>
                <a:schemeClr val="accent5"/>
              </a:solidFill>
              <a:latin typeface="Calibri Light" pitchFamily="34" charset="0"/>
            </a:endParaRPr>
          </a:p>
          <a:p>
            <a:pPr algn="just"/>
            <a:r>
              <a:rPr lang="it-IT" sz="2000" dirty="0">
                <a:solidFill>
                  <a:schemeClr val="accent5"/>
                </a:solidFill>
                <a:latin typeface="Calibri Light" pitchFamily="34" charset="0"/>
              </a:rPr>
              <a:t>Osnovni </a:t>
            </a:r>
            <a:r>
              <a:rPr lang="it-IT" sz="2000" b="1" dirty="0">
                <a:solidFill>
                  <a:schemeClr val="accent5"/>
                </a:solidFill>
                <a:latin typeface="Calibri Light" pitchFamily="34" charset="0"/>
              </a:rPr>
              <a:t>zadatak</a:t>
            </a:r>
            <a:r>
              <a:rPr lang="it-IT" sz="2000" dirty="0">
                <a:solidFill>
                  <a:schemeClr val="accent5"/>
                </a:solidFill>
                <a:latin typeface="Calibri Light" pitchFamily="34" charset="0"/>
              </a:rPr>
              <a:t> prostornog planiranja je da omogući realizaciju dugoročnih ciljeva društva, tako što će biti sredstvo za usmjeravanje toga društva</a:t>
            </a:r>
            <a:endParaRPr lang="en-US" sz="2000" dirty="0">
              <a:solidFill>
                <a:schemeClr val="accent5"/>
              </a:solidFill>
              <a:latin typeface="Calibri Light" pitchFamily="34"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592763"/>
          </a:xfrm>
        </p:spPr>
        <p:txBody>
          <a:bodyPr>
            <a:noAutofit/>
          </a:bodyPr>
          <a:lstStyle/>
          <a:p>
            <a:pPr algn="ctr">
              <a:buNone/>
            </a:pPr>
            <a:r>
              <a:rPr lang="en-US" sz="2000" b="1" u="sng" dirty="0" err="1" smtClean="0">
                <a:solidFill>
                  <a:schemeClr val="accent5"/>
                </a:solidFill>
                <a:effectLst>
                  <a:outerShdw blurRad="38100" dist="38100" dir="2700000" algn="tl">
                    <a:srgbClr val="000000">
                      <a:alpha val="43137"/>
                    </a:srgbClr>
                  </a:outerShdw>
                </a:effectLst>
                <a:latin typeface="Calibri Light" pitchFamily="34" charset="0"/>
              </a:rPr>
              <a:t>Vrijednosti</a:t>
            </a:r>
            <a:r>
              <a:rPr lang="en-US" sz="2000" b="1" u="sng" dirty="0" smtClean="0">
                <a:solidFill>
                  <a:schemeClr val="accent5"/>
                </a:solidFill>
                <a:effectLst>
                  <a:outerShdw blurRad="38100" dist="38100" dir="2700000" algn="tl">
                    <a:srgbClr val="000000">
                      <a:alpha val="43137"/>
                    </a:srgbClr>
                  </a:outerShdw>
                </a:effectLst>
                <a:latin typeface="Calibri Light" pitchFamily="34" charset="0"/>
              </a:rPr>
              <a:t> </a:t>
            </a:r>
            <a:r>
              <a:rPr lang="en-US" sz="2000" b="1" u="sng" dirty="0" err="1">
                <a:solidFill>
                  <a:schemeClr val="accent5"/>
                </a:solidFill>
                <a:effectLst>
                  <a:outerShdw blurRad="38100" dist="38100" dir="2700000" algn="tl">
                    <a:srgbClr val="000000">
                      <a:alpha val="43137"/>
                    </a:srgbClr>
                  </a:outerShdw>
                </a:effectLst>
                <a:latin typeface="Calibri Light" pitchFamily="34" charset="0"/>
              </a:rPr>
              <a:t>prostora</a:t>
            </a:r>
            <a:r>
              <a:rPr lang="en-US" sz="2000" b="1" u="sng" dirty="0">
                <a:solidFill>
                  <a:schemeClr val="accent5"/>
                </a:solidFill>
                <a:effectLst>
                  <a:outerShdw blurRad="38100" dist="38100" dir="2700000" algn="tl">
                    <a:srgbClr val="000000">
                      <a:alpha val="43137"/>
                    </a:srgbClr>
                  </a:outerShdw>
                </a:effectLst>
                <a:latin typeface="Calibri Light" pitchFamily="34" charset="0"/>
              </a:rPr>
              <a:t> </a:t>
            </a:r>
            <a:r>
              <a:rPr lang="en-US" sz="2000" b="1" u="sng" dirty="0" err="1">
                <a:solidFill>
                  <a:schemeClr val="accent5"/>
                </a:solidFill>
                <a:effectLst>
                  <a:outerShdw blurRad="38100" dist="38100" dir="2700000" algn="tl">
                    <a:srgbClr val="000000">
                      <a:alpha val="43137"/>
                    </a:srgbClr>
                  </a:outerShdw>
                </a:effectLst>
                <a:latin typeface="Calibri Light" pitchFamily="34" charset="0"/>
              </a:rPr>
              <a:t>i</a:t>
            </a:r>
            <a:r>
              <a:rPr lang="en-US" sz="2000" b="1" u="sng" dirty="0">
                <a:solidFill>
                  <a:schemeClr val="accent5"/>
                </a:solidFill>
                <a:effectLst>
                  <a:outerShdw blurRad="38100" dist="38100" dir="2700000" algn="tl">
                    <a:srgbClr val="000000">
                      <a:alpha val="43137"/>
                    </a:srgbClr>
                  </a:outerShdw>
                </a:effectLst>
                <a:latin typeface="Calibri Light" pitchFamily="34" charset="0"/>
              </a:rPr>
              <a:t> </a:t>
            </a:r>
            <a:r>
              <a:rPr lang="en-US" sz="2000" b="1" u="sng" dirty="0" err="1">
                <a:solidFill>
                  <a:schemeClr val="accent5"/>
                </a:solidFill>
                <a:effectLst>
                  <a:outerShdw blurRad="38100" dist="38100" dir="2700000" algn="tl">
                    <a:srgbClr val="000000">
                      <a:alpha val="43137"/>
                    </a:srgbClr>
                  </a:outerShdw>
                </a:effectLst>
                <a:latin typeface="Calibri Light" pitchFamily="34" charset="0"/>
              </a:rPr>
              <a:t>potencijala</a:t>
            </a:r>
            <a:r>
              <a:rPr lang="en-US" sz="2000" b="1" u="sng" dirty="0">
                <a:solidFill>
                  <a:schemeClr val="accent5"/>
                </a:solidFill>
                <a:effectLst>
                  <a:outerShdw blurRad="38100" dist="38100" dir="2700000" algn="tl">
                    <a:srgbClr val="000000">
                      <a:alpha val="43137"/>
                    </a:srgbClr>
                  </a:outerShdw>
                </a:effectLst>
                <a:latin typeface="Calibri Light" pitchFamily="34" charset="0"/>
              </a:rPr>
              <a:t> </a:t>
            </a:r>
          </a:p>
          <a:p>
            <a:pPr algn="just"/>
            <a:endParaRPr lang="en-US" sz="2000" dirty="0" smtClean="0">
              <a:solidFill>
                <a:schemeClr val="accent5"/>
              </a:solidFill>
              <a:latin typeface="Calibri Light" pitchFamily="34" charset="0"/>
            </a:endParaRPr>
          </a:p>
          <a:p>
            <a:pPr algn="just">
              <a:buNone/>
            </a:pPr>
            <a:r>
              <a:rPr lang="en-US" sz="1800" dirty="0">
                <a:solidFill>
                  <a:schemeClr val="accent5"/>
                </a:solidFill>
                <a:latin typeface="Calibri Light" pitchFamily="34" charset="0"/>
              </a:rPr>
              <a:t> </a:t>
            </a:r>
            <a:r>
              <a:rPr lang="en-US" sz="1800" dirty="0" smtClean="0">
                <a:solidFill>
                  <a:schemeClr val="accent5"/>
                </a:solidFill>
                <a:latin typeface="Calibri Light" pitchFamily="34" charset="0"/>
              </a:rPr>
              <a:t>     </a:t>
            </a:r>
            <a:r>
              <a:rPr lang="en-US" sz="1800" b="1" dirty="0" err="1" smtClean="0">
                <a:solidFill>
                  <a:schemeClr val="accent5"/>
                </a:solidFill>
                <a:latin typeface="Calibri Light" pitchFamily="34" charset="0"/>
              </a:rPr>
              <a:t>Vrijednost</a:t>
            </a:r>
            <a:r>
              <a:rPr lang="en-US" sz="1800" b="1" dirty="0" smtClean="0">
                <a:solidFill>
                  <a:schemeClr val="accent5"/>
                </a:solidFill>
                <a:latin typeface="Calibri Light" pitchFamily="34" charset="0"/>
              </a:rPr>
              <a:t> </a:t>
            </a:r>
            <a:r>
              <a:rPr lang="en-US" sz="1800" b="1" dirty="0" err="1">
                <a:solidFill>
                  <a:schemeClr val="accent5"/>
                </a:solidFill>
                <a:latin typeface="Calibri Light" pitchFamily="34" charset="0"/>
              </a:rPr>
              <a:t>prostora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možemo</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definisati</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kao</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sistem</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normi</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stavova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vjerovanja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gledišta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mišljenja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zapažanja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koja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utiču</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na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odnos</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između</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pojedinaca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prostora</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i</a:t>
            </a:r>
            <a:r>
              <a:rPr lang="en-US" sz="1800" b="1" dirty="0">
                <a:solidFill>
                  <a:schemeClr val="accent5"/>
                </a:solidFill>
                <a:latin typeface="Calibri Light" pitchFamily="34" charset="0"/>
              </a:rPr>
              <a:t> </a:t>
            </a:r>
            <a:r>
              <a:rPr lang="en-US" sz="1800" b="1" dirty="0" err="1">
                <a:solidFill>
                  <a:schemeClr val="accent5"/>
                </a:solidFill>
                <a:latin typeface="Calibri Light" pitchFamily="34" charset="0"/>
              </a:rPr>
              <a:t>aktivnosti</a:t>
            </a:r>
            <a:r>
              <a:rPr lang="en-US" sz="1800" b="1" dirty="0">
                <a:solidFill>
                  <a:schemeClr val="accent5"/>
                </a:solidFill>
                <a:latin typeface="Calibri Light" pitchFamily="34" charset="0"/>
              </a:rPr>
              <a:t> u </a:t>
            </a:r>
            <a:r>
              <a:rPr lang="en-US" sz="1800" b="1" dirty="0" err="1">
                <a:solidFill>
                  <a:schemeClr val="accent5"/>
                </a:solidFill>
                <a:latin typeface="Calibri Light" pitchFamily="34" charset="0"/>
              </a:rPr>
              <a:t>prostoru</a:t>
            </a:r>
            <a:r>
              <a:rPr lang="en-US" sz="1800" b="1" dirty="0">
                <a:solidFill>
                  <a:schemeClr val="accent5"/>
                </a:solidFill>
                <a:latin typeface="Calibri Light" pitchFamily="34" charset="0"/>
              </a:rPr>
              <a:t>.</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Prostor</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dobija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vrijednost</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jedino</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kada</a:t>
            </a:r>
            <a:r>
              <a:rPr lang="en-US" sz="1800" dirty="0">
                <a:solidFill>
                  <a:schemeClr val="accent5"/>
                </a:solidFill>
                <a:latin typeface="Calibri Light" pitchFamily="34" charset="0"/>
              </a:rPr>
              <a:t> je </a:t>
            </a:r>
            <a:r>
              <a:rPr lang="en-US" sz="1800" dirty="0" err="1">
                <a:solidFill>
                  <a:schemeClr val="accent5"/>
                </a:solidFill>
                <a:latin typeface="Calibri Light" pitchFamily="34" charset="0"/>
              </a:rPr>
              <a:t>takva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vrijednost</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zapažena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od</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onih</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koji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ga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koriste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Važno</a:t>
            </a:r>
            <a:r>
              <a:rPr lang="en-US" sz="1800" dirty="0">
                <a:solidFill>
                  <a:schemeClr val="accent5"/>
                </a:solidFill>
                <a:latin typeface="Calibri Light" pitchFamily="34" charset="0"/>
              </a:rPr>
              <a:t> je </a:t>
            </a:r>
            <a:r>
              <a:rPr lang="en-US" sz="1800" dirty="0" err="1">
                <a:solidFill>
                  <a:schemeClr val="accent5"/>
                </a:solidFill>
                <a:latin typeface="Calibri Light" pitchFamily="34" charset="0"/>
              </a:rPr>
              <a:t>bolje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razumijeti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odnose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kojima</a:t>
            </a:r>
            <a:r>
              <a:rPr lang="en-US" sz="1800" dirty="0">
                <a:solidFill>
                  <a:schemeClr val="accent5"/>
                </a:solidFill>
                <a:latin typeface="Calibri Light" pitchFamily="34" charset="0"/>
              </a:rPr>
              <a:t> se </a:t>
            </a:r>
            <a:r>
              <a:rPr lang="en-US" sz="1800" dirty="0" err="1">
                <a:solidFill>
                  <a:schemeClr val="accent5"/>
                </a:solidFill>
                <a:latin typeface="Calibri Light" pitchFamily="34" charset="0"/>
              </a:rPr>
              <a:t>zasniva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veza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između</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pojedinaca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zajednice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prostora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Da</a:t>
            </a:r>
            <a:r>
              <a:rPr lang="en-US" sz="1800" dirty="0">
                <a:solidFill>
                  <a:schemeClr val="accent5"/>
                </a:solidFill>
                <a:latin typeface="Calibri Light" pitchFamily="34" charset="0"/>
              </a:rPr>
              <a:t> bi se </a:t>
            </a:r>
            <a:r>
              <a:rPr lang="en-US" sz="1800" dirty="0" err="1">
                <a:solidFill>
                  <a:schemeClr val="accent5"/>
                </a:solidFill>
                <a:latin typeface="Calibri Light" pitchFamily="34" charset="0"/>
              </a:rPr>
              <a:t>shvatila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vrijednost</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prostora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najednostavnije</a:t>
            </a:r>
            <a:r>
              <a:rPr lang="en-US" sz="1800" dirty="0">
                <a:solidFill>
                  <a:schemeClr val="accent5"/>
                </a:solidFill>
                <a:latin typeface="Calibri Light" pitchFamily="34" charset="0"/>
              </a:rPr>
              <a:t> je </a:t>
            </a:r>
            <a:r>
              <a:rPr lang="en-US" sz="1800" dirty="0" err="1">
                <a:solidFill>
                  <a:schemeClr val="accent5"/>
                </a:solidFill>
                <a:latin typeface="Calibri Light" pitchFamily="34" charset="0"/>
              </a:rPr>
              <a:t>prethodno</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definisati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elemente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prostora</a:t>
            </a:r>
            <a:r>
              <a:rPr lang="en-US" sz="1800" dirty="0">
                <a:solidFill>
                  <a:schemeClr val="accent5"/>
                </a:solidFill>
                <a:latin typeface="Calibri Light" pitchFamily="34" charset="0"/>
              </a:rPr>
              <a:t>, a </a:t>
            </a:r>
            <a:r>
              <a:rPr lang="en-US" sz="1800" dirty="0" err="1">
                <a:solidFill>
                  <a:schemeClr val="accent5"/>
                </a:solidFill>
                <a:latin typeface="Calibri Light" pitchFamily="34" charset="0"/>
              </a:rPr>
              <a:t>zatim</a:t>
            </a:r>
            <a:r>
              <a:rPr lang="en-US" sz="1800" dirty="0">
                <a:solidFill>
                  <a:schemeClr val="accent5"/>
                </a:solidFill>
                <a:latin typeface="Calibri Light" pitchFamily="34" charset="0"/>
              </a:rPr>
              <a:t> je </a:t>
            </a:r>
            <a:r>
              <a:rPr lang="en-US" sz="1800" dirty="0" err="1">
                <a:solidFill>
                  <a:schemeClr val="accent5"/>
                </a:solidFill>
                <a:latin typeface="Calibri Light" pitchFamily="34" charset="0"/>
              </a:rPr>
              <a:t>potrebno</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razmišljati</a:t>
            </a:r>
            <a:r>
              <a:rPr lang="en-US" sz="1800" dirty="0">
                <a:solidFill>
                  <a:schemeClr val="accent5"/>
                </a:solidFill>
                <a:latin typeface="Calibri Light" pitchFamily="34" charset="0"/>
              </a:rPr>
              <a:t> o </a:t>
            </a:r>
            <a:r>
              <a:rPr lang="en-US" sz="1800" dirty="0" err="1">
                <a:solidFill>
                  <a:schemeClr val="accent5"/>
                </a:solidFill>
                <a:latin typeface="Calibri Light" pitchFamily="34" charset="0"/>
              </a:rPr>
              <a:t>osobinama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koje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karakterišu</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te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elemente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njihovi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fizički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aspekti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kvalitet</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zapažanje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materijala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od</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kojih</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su</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napravljeni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njihovoj</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povezanosti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sa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okolnim</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prostorom</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njihovoj</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transformaciji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ili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održivosti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tokom</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vremena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načinu</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korišćenja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korisnicima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relacijama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koje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imaju</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ekonomski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proces</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Iz</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ovog</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proizilazi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da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vrednovanje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prostora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puno</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zavisi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od</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vremena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kulture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nivoa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načina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posmatranja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ciljeva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opservacija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odluka</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koje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su</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uzete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kao</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prioriteti</a:t>
            </a:r>
            <a:r>
              <a:rPr lang="en-US" sz="1800" dirty="0">
                <a:solidFill>
                  <a:schemeClr val="accent5"/>
                </a:solidFill>
                <a:latin typeface="Calibri Light" pitchFamily="34" charset="0"/>
              </a:rPr>
              <a:t>.</a:t>
            </a:r>
          </a:p>
          <a:p>
            <a:pPr algn="just"/>
            <a:r>
              <a:rPr lang="it-IT" sz="1800" dirty="0">
                <a:solidFill>
                  <a:schemeClr val="accent5"/>
                </a:solidFill>
                <a:latin typeface="Calibri Light" pitchFamily="34" charset="0"/>
              </a:rPr>
              <a:t>U prostornom planiranju izdvajaju se sledeće kategorije vrijednosti prostora:</a:t>
            </a:r>
            <a:endParaRPr lang="en-US" sz="1800" dirty="0">
              <a:solidFill>
                <a:schemeClr val="accent5"/>
              </a:solidFill>
              <a:latin typeface="Calibri Light" pitchFamily="34" charset="0"/>
            </a:endParaRPr>
          </a:p>
          <a:p>
            <a:pPr lvl="1" algn="just"/>
            <a:r>
              <a:rPr lang="en-US" sz="1800" dirty="0" err="1">
                <a:solidFill>
                  <a:schemeClr val="accent5"/>
                </a:solidFill>
                <a:latin typeface="Calibri Light" pitchFamily="34" charset="0"/>
              </a:rPr>
              <a:t>vrijednosti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prirode</a:t>
            </a:r>
            <a:r>
              <a:rPr lang="en-US" sz="1800" dirty="0">
                <a:solidFill>
                  <a:schemeClr val="accent5"/>
                </a:solidFill>
                <a:latin typeface="Calibri Light" pitchFamily="34" charset="0"/>
              </a:rPr>
              <a:t>,</a:t>
            </a:r>
          </a:p>
          <a:p>
            <a:pPr lvl="1" algn="just"/>
            <a:r>
              <a:rPr lang="en-US" sz="1800" dirty="0" err="1">
                <a:solidFill>
                  <a:schemeClr val="accent5"/>
                </a:solidFill>
                <a:latin typeface="Calibri Light" pitchFamily="34" charset="0"/>
              </a:rPr>
              <a:t>kulturno-istorijske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vrijednosti</a:t>
            </a:r>
            <a:r>
              <a:rPr lang="en-US" sz="1800" dirty="0">
                <a:solidFill>
                  <a:schemeClr val="accent5"/>
                </a:solidFill>
                <a:latin typeface="Calibri Light" pitchFamily="34" charset="0"/>
              </a:rPr>
              <a:t>,</a:t>
            </a:r>
          </a:p>
          <a:p>
            <a:pPr lvl="1" algn="just"/>
            <a:r>
              <a:rPr lang="en-US" sz="1800" dirty="0" err="1">
                <a:solidFill>
                  <a:schemeClr val="accent5"/>
                </a:solidFill>
                <a:latin typeface="Calibri Light" pitchFamily="34" charset="0"/>
              </a:rPr>
              <a:t>predeone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cjeline</a:t>
            </a:r>
            <a:r>
              <a:rPr lang="en-US" sz="1800" dirty="0">
                <a:solidFill>
                  <a:schemeClr val="accent5"/>
                </a:solidFill>
                <a:latin typeface="Calibri Light" pitchFamily="34" charset="0"/>
              </a:rPr>
              <a:t>,</a:t>
            </a:r>
          </a:p>
          <a:p>
            <a:pPr lvl="1" algn="just"/>
            <a:r>
              <a:rPr lang="en-US" sz="1800" dirty="0" err="1">
                <a:solidFill>
                  <a:schemeClr val="accent5"/>
                </a:solidFill>
                <a:latin typeface="Calibri Light" pitchFamily="34" charset="0"/>
              </a:rPr>
              <a:t>simboli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i</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reperi</a:t>
            </a:r>
            <a:r>
              <a:rPr lang="en-US" sz="1800" dirty="0">
                <a:solidFill>
                  <a:schemeClr val="accent5"/>
                </a:solidFill>
                <a:latin typeface="Calibri Light" pitchFamily="34" charset="0"/>
              </a:rPr>
              <a:t>,</a:t>
            </a:r>
          </a:p>
          <a:p>
            <a:pPr lvl="1" algn="just"/>
            <a:r>
              <a:rPr lang="en-US" sz="1800" dirty="0" err="1">
                <a:solidFill>
                  <a:schemeClr val="accent5"/>
                </a:solidFill>
                <a:latin typeface="Calibri Light" pitchFamily="34" charset="0"/>
              </a:rPr>
              <a:t>materijalne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vrijednosti</a:t>
            </a:r>
            <a:r>
              <a:rPr lang="en-US" sz="1800" dirty="0">
                <a:solidFill>
                  <a:schemeClr val="accent5"/>
                </a:solidFill>
                <a:latin typeface="Calibri Light" pitchFamily="34" charset="0"/>
              </a:rPr>
              <a:t>,</a:t>
            </a:r>
          </a:p>
          <a:p>
            <a:pPr lvl="1" algn="just"/>
            <a:r>
              <a:rPr lang="en-US" sz="1800" dirty="0" err="1">
                <a:solidFill>
                  <a:schemeClr val="accent5"/>
                </a:solidFill>
                <a:latin typeface="Calibri Light" pitchFamily="34" charset="0"/>
              </a:rPr>
              <a:t>ekološke</a:t>
            </a:r>
            <a:r>
              <a:rPr lang="en-US" sz="1800" dirty="0">
                <a:solidFill>
                  <a:schemeClr val="accent5"/>
                </a:solidFill>
                <a:latin typeface="Calibri Light" pitchFamily="34" charset="0"/>
              </a:rPr>
              <a:t> </a:t>
            </a:r>
            <a:r>
              <a:rPr lang="en-US" sz="1800" dirty="0" err="1">
                <a:solidFill>
                  <a:schemeClr val="accent5"/>
                </a:solidFill>
                <a:latin typeface="Calibri Light" pitchFamily="34" charset="0"/>
              </a:rPr>
              <a:t>vrijednosti</a:t>
            </a:r>
            <a:r>
              <a:rPr lang="en-US" sz="1800" dirty="0">
                <a:solidFill>
                  <a:schemeClr val="accent5"/>
                </a:solidFill>
                <a:latin typeface="Calibri Light" pitchFamily="34" charset="0"/>
              </a:rPr>
              <a:t>.</a:t>
            </a:r>
          </a:p>
          <a:p>
            <a:pPr algn="just"/>
            <a:endParaRPr lang="en-US" sz="1800" dirty="0">
              <a:latin typeface="Calibri Light" pitchFamily="34"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92763"/>
          </a:xfrm>
        </p:spPr>
        <p:txBody>
          <a:bodyPr>
            <a:normAutofit/>
          </a:bodyPr>
          <a:lstStyle/>
          <a:p>
            <a:pPr algn="ctr">
              <a:buNone/>
            </a:pPr>
            <a:r>
              <a:rPr lang="it-IT" sz="2000" b="1" dirty="0" smtClean="0">
                <a:latin typeface="Calibri Light" pitchFamily="34" charset="0"/>
              </a:rPr>
              <a:t>     </a:t>
            </a:r>
            <a:r>
              <a:rPr lang="it-IT" sz="2000" b="1" u="sng" dirty="0" smtClean="0">
                <a:solidFill>
                  <a:schemeClr val="accent5"/>
                </a:solidFill>
                <a:effectLst>
                  <a:outerShdw blurRad="38100" dist="38100" dir="2700000" algn="tl">
                    <a:srgbClr val="000000">
                      <a:alpha val="43137"/>
                    </a:srgbClr>
                  </a:outerShdw>
                </a:effectLst>
                <a:latin typeface="Calibri Light" pitchFamily="34" charset="0"/>
              </a:rPr>
              <a:t>Ka </a:t>
            </a:r>
            <a:r>
              <a:rPr lang="it-IT" sz="2000" b="1" u="sng" dirty="0">
                <a:solidFill>
                  <a:schemeClr val="accent5"/>
                </a:solidFill>
                <a:effectLst>
                  <a:outerShdw blurRad="38100" dist="38100" dir="2700000" algn="tl">
                    <a:srgbClr val="000000">
                      <a:alpha val="43137"/>
                    </a:srgbClr>
                  </a:outerShdw>
                </a:effectLst>
                <a:latin typeface="Calibri Light" pitchFamily="34" charset="0"/>
              </a:rPr>
              <a:t>uravnoteženom i održivom razvoju teritorije Evropske unije </a:t>
            </a:r>
            <a:endParaRPr lang="en-US" sz="2000" u="sng" dirty="0">
              <a:solidFill>
                <a:schemeClr val="accent5"/>
              </a:solidFill>
              <a:effectLst>
                <a:outerShdw blurRad="38100" dist="38100" dir="2700000" algn="tl">
                  <a:srgbClr val="000000">
                    <a:alpha val="43137"/>
                  </a:srgbClr>
                </a:outerShdw>
              </a:effectLst>
              <a:latin typeface="Calibri Light" pitchFamily="34" charset="0"/>
            </a:endParaRPr>
          </a:p>
          <a:p>
            <a:pPr algn="just"/>
            <a:endParaRPr lang="sr-Latn-RS" sz="2000" dirty="0" smtClean="0">
              <a:solidFill>
                <a:schemeClr val="accent5"/>
              </a:solidFill>
              <a:latin typeface="Calibri Light" pitchFamily="34" charset="0"/>
            </a:endParaRPr>
          </a:p>
          <a:p>
            <a:pPr algn="just"/>
            <a:r>
              <a:rPr lang="it-IT" sz="2000" dirty="0" smtClean="0">
                <a:solidFill>
                  <a:schemeClr val="accent5"/>
                </a:solidFill>
                <a:latin typeface="Calibri Light" pitchFamily="34" charset="0"/>
              </a:rPr>
              <a:t>Ministri </a:t>
            </a:r>
            <a:r>
              <a:rPr lang="it-IT" sz="2000" dirty="0">
                <a:solidFill>
                  <a:schemeClr val="accent5"/>
                </a:solidFill>
                <a:latin typeface="Calibri Light" pitchFamily="34" charset="0"/>
              </a:rPr>
              <a:t>odgovorni za prostorno planiranje u državama članicama Evropske unije i članice Evropske komisije odgovorne za regionalnu politiku istakli su u Potsdamu da završetak političke rasprave o Evropskoj perspektivi održivog razvoja (ESDP) predstavlja važan korak naprijed ka evropskoj integraciji.Usvajanjem ESDP-a, države članice i Komisija postigle su dogovor o zajedničkim ciljevima i konceptima budućeg razvoja teritorije Evropske unije.Cilj politika prostornog razvoja je da doprinesu uravnoteženom i održivom razvoju teritorije Evropske unije. Po mišljenju ministara, važno je da se tri osnovna cilja evropske politike ostvare jednako u svim regijama Evropske unije. Ti osnovni ciljevi su: </a:t>
            </a:r>
            <a:endParaRPr lang="en-US" sz="2000" dirty="0">
              <a:solidFill>
                <a:schemeClr val="accent5"/>
              </a:solidFill>
              <a:latin typeface="Calibri Light" pitchFamily="34" charset="0"/>
            </a:endParaRPr>
          </a:p>
          <a:p>
            <a:pPr algn="just"/>
            <a:r>
              <a:rPr lang="it-IT" sz="2000" dirty="0" smtClean="0">
                <a:solidFill>
                  <a:schemeClr val="accent5"/>
                </a:solidFill>
                <a:latin typeface="Calibri Light" pitchFamily="34" charset="0"/>
              </a:rPr>
              <a:t> </a:t>
            </a:r>
            <a:r>
              <a:rPr lang="it-IT" sz="2000" dirty="0">
                <a:solidFill>
                  <a:schemeClr val="accent5"/>
                </a:solidFill>
                <a:latin typeface="Calibri Light" pitchFamily="34" charset="0"/>
              </a:rPr>
              <a:t>ekonomska i socijalna kohezija;</a:t>
            </a:r>
            <a:endParaRPr lang="en-US" sz="2000" dirty="0">
              <a:solidFill>
                <a:schemeClr val="accent5"/>
              </a:solidFill>
              <a:latin typeface="Calibri Light" pitchFamily="34" charset="0"/>
            </a:endParaRPr>
          </a:p>
          <a:p>
            <a:pPr algn="just"/>
            <a:r>
              <a:rPr lang="it-IT" sz="2000" dirty="0" smtClean="0">
                <a:solidFill>
                  <a:schemeClr val="accent5"/>
                </a:solidFill>
                <a:latin typeface="Calibri Light" pitchFamily="34" charset="0"/>
              </a:rPr>
              <a:t> </a:t>
            </a:r>
            <a:r>
              <a:rPr lang="it-IT" sz="2000" dirty="0">
                <a:solidFill>
                  <a:schemeClr val="accent5"/>
                </a:solidFill>
                <a:latin typeface="Calibri Light" pitchFamily="34" charset="0"/>
              </a:rPr>
              <a:t>očuvanje i upravljanje prirodnim resursima i kulturnim nasljeđem;</a:t>
            </a:r>
            <a:endParaRPr lang="en-US" sz="2000" dirty="0">
              <a:solidFill>
                <a:schemeClr val="accent5"/>
              </a:solidFill>
              <a:latin typeface="Calibri Light" pitchFamily="34" charset="0"/>
            </a:endParaRPr>
          </a:p>
          <a:p>
            <a:pPr algn="just"/>
            <a:r>
              <a:rPr lang="it-IT" sz="2000" dirty="0" smtClean="0">
                <a:solidFill>
                  <a:schemeClr val="accent5"/>
                </a:solidFill>
                <a:latin typeface="Calibri Light" pitchFamily="34" charset="0"/>
              </a:rPr>
              <a:t> </a:t>
            </a:r>
            <a:r>
              <a:rPr lang="it-IT" sz="2000" dirty="0">
                <a:solidFill>
                  <a:schemeClr val="accent5"/>
                </a:solidFill>
                <a:latin typeface="Calibri Light" pitchFamily="34" charset="0"/>
              </a:rPr>
              <a:t>uravnoteženija konkurentnost evropske teritorije</a:t>
            </a:r>
            <a:r>
              <a:rPr lang="it-IT" sz="2000" dirty="0" smtClean="0">
                <a:solidFill>
                  <a:schemeClr val="accent5"/>
                </a:solidFill>
                <a:latin typeface="Calibri Light" pitchFamily="34" charset="0"/>
              </a:rPr>
              <a:t>.</a:t>
            </a:r>
            <a:endParaRPr lang="en-US" sz="2000" dirty="0">
              <a:solidFill>
                <a:schemeClr val="accent5"/>
              </a:solidFill>
              <a:latin typeface="Calibri Light" pitchFamily="34"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4267200" cy="5364163"/>
          </a:xfrm>
        </p:spPr>
        <p:txBody>
          <a:bodyPr>
            <a:normAutofit lnSpcReduction="10000"/>
          </a:bodyPr>
          <a:lstStyle/>
          <a:p>
            <a:pPr algn="just"/>
            <a:r>
              <a:rPr lang="it-IT" sz="2000" dirty="0" smtClean="0">
                <a:solidFill>
                  <a:schemeClr val="accent5"/>
                </a:solidFill>
                <a:latin typeface="Calibri Light" pitchFamily="34" charset="0"/>
              </a:rPr>
              <a:t>ESDP je pogodan politički okvir za sektorske politike Zajednice i država članica, sa prostornim uticajima, kao i za regionalne i lokalne vlasti, čiji je cilj postizanje uravnoteženog i održivog razvoja evropske teritorije.U interesima tješnje evropske integracije, ministri smatraju da je neophodna saradnja na regionalnom razvoju među državama članicama, kao i između njihovih regija i lokalnih vlasti. U budućnosti, regionalne i lokalne vlasti moraće sarađivati izvan svojih nacionalnih granica. ESDP je pogodan dokument za podsticanje saradnje, uz istovremeno poštovanje principa supsidijarnosti.</a:t>
            </a:r>
            <a:endParaRPr lang="en-US" sz="2000" dirty="0" smtClean="0">
              <a:solidFill>
                <a:schemeClr val="accent5"/>
              </a:solidFill>
              <a:latin typeface="Calibri Light" pitchFamily="34" charset="0"/>
            </a:endParaRPr>
          </a:p>
          <a:p>
            <a:pPr algn="just"/>
            <a:endParaRPr lang="en-US" sz="2000" dirty="0">
              <a:latin typeface="Calibri Light" pitchFamily="34" charset="0"/>
            </a:endParaRPr>
          </a:p>
        </p:txBody>
      </p:sp>
      <p:pic>
        <p:nvPicPr>
          <p:cNvPr id="4" name="Picture 3" descr="Virpazar Skadarsko jezero"/>
          <p:cNvPicPr>
            <a:picLocks noChangeAspect="1" noChangeArrowheads="1"/>
          </p:cNvPicPr>
          <p:nvPr/>
        </p:nvPicPr>
        <p:blipFill>
          <a:blip r:embed="rId2" cstate="print"/>
          <a:srcRect/>
          <a:stretch>
            <a:fillRect/>
          </a:stretch>
        </p:blipFill>
        <p:spPr bwMode="auto">
          <a:xfrm>
            <a:off x="4800600" y="990600"/>
            <a:ext cx="4199467"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1"/>
            <a:ext cx="7543800" cy="2438400"/>
          </a:xfrm>
        </p:spPr>
        <p:txBody>
          <a:bodyPr>
            <a:normAutofit lnSpcReduction="10000"/>
          </a:bodyPr>
          <a:lstStyle/>
          <a:p>
            <a:pPr algn="just"/>
            <a:r>
              <a:rPr lang="it-IT" sz="2000" dirty="0">
                <a:solidFill>
                  <a:schemeClr val="accent5"/>
                </a:solidFill>
                <a:latin typeface="Calibri Light" pitchFamily="34" charset="0"/>
              </a:rPr>
              <a:t>Izvjestan broj politika Zajednice koriste prostorne kategorije, na primjer, u sprovođenju zakonskih </a:t>
            </a:r>
            <a:r>
              <a:rPr lang="it-IT" sz="2000" dirty="0" smtClean="0">
                <a:solidFill>
                  <a:schemeClr val="accent5"/>
                </a:solidFill>
                <a:latin typeface="Calibri Light" pitchFamily="34" charset="0"/>
              </a:rPr>
              <a:t>propisa </a:t>
            </a:r>
            <a:r>
              <a:rPr lang="it-IT" sz="2000" dirty="0">
                <a:solidFill>
                  <a:schemeClr val="accent5"/>
                </a:solidFill>
                <a:latin typeface="Calibri Light" pitchFamily="34" charset="0"/>
              </a:rPr>
              <a:t>iz oblasti zaštite životne sredine (npr. područja izabrana radi zaštite određenih staništa i vrsta flore i faune u okviru mreže Natura 2000), prilikom dodjele specifične pomoći (npr. planinske regije čiju </a:t>
            </a:r>
            <a:r>
              <a:rPr lang="it-IT" sz="2000" dirty="0" smtClean="0">
                <a:solidFill>
                  <a:schemeClr val="accent5"/>
                </a:solidFill>
                <a:latin typeface="Calibri Light" pitchFamily="34" charset="0"/>
              </a:rPr>
              <a:t>poljoprivredu </a:t>
            </a:r>
            <a:r>
              <a:rPr lang="it-IT" sz="2000" dirty="0">
                <a:solidFill>
                  <a:schemeClr val="accent5"/>
                </a:solidFill>
                <a:latin typeface="Calibri Light" pitchFamily="34" charset="0"/>
              </a:rPr>
              <a:t>takođe potpomažu specifične direktive; i os­trva prema Članu 130a Ugovora iz Amsterdama), ili za definisanje određenih stavki Petog okvirnog pro­grama za istraživanje, tehnologiju i razvoj.</a:t>
            </a:r>
            <a:endParaRPr lang="en-US" sz="2000" dirty="0">
              <a:solidFill>
                <a:schemeClr val="accent5"/>
              </a:solidFill>
              <a:latin typeface="Calibri Light" pitchFamily="34" charset="0"/>
            </a:endParaRPr>
          </a:p>
          <a:p>
            <a:endParaRPr lang="en-US" sz="2000" dirty="0">
              <a:latin typeface="Calibri Light" pitchFamily="34" charset="0"/>
            </a:endParaRPr>
          </a:p>
        </p:txBody>
      </p:sp>
      <p:sp>
        <p:nvSpPr>
          <p:cNvPr id="32770" name="AutoShape 2" descr="data:image/jpeg;base64,/9j/4AAQSkZJRgABAQAAAQABAAD/2wCEAAkGBhQSEBUUExQWFRUWFRUXGBgYFhcYGBgYGhgYFhcVFBYYHSYeGBkkGhcYIC8gIycpLCwsFR4xNTAqNSYrLCkBCQoKDgwOGg8PGjQlHyQsLCwsLCw0LC0sLC8sLCwsLCwsLywsLCwsLCwsLCwsLCwsLCwsLCwsLCwsLCwsLCwsLP/AABEIAMIBAwMBIgACEQEDEQH/xAAbAAABBQEBAAAAAAAAAAAAAAAEAAECAwUGB//EADsQAAIBAwIEAwcCBgEDBQEAAAECEQADIRIxBAVBURMiYQYycYGRofCxwRQjQlLR4fEWYoIVJDOy0sL/xAAaAQADAQEBAQAAAAAAAAAAAAABAgMABAUG/8QALREAAgIBAwIFAwQDAQAAAAAAAAECESEDEjEEQRMyUWFxFCKRgaGx8ELh8dH/2gAMAwEAAhEDEQA/APVKempV3ni0PT01Re6BuYrBonT1Tb4pGMBgTU7l0KJJAHrWNgnSoE84t+v0pxzi33P0ptkvQXdH1DqUVlPz5egNJOdyQNMD1P5FHw5eht8TVpRVNriwTGx7d/getX1MerGpRT0qAaGinilT1jUNSinpVjUNFKKelWDQ1KKelWBQ0Uop6VY1DUqemrGoalT0qxqGpU9NRNQ1KnpVg0PFKlT0DUUI4IkGaTMBviuT13FMyT8Ccf4qPjs27bdzV/C9yL1PY3OL5wBhMnv0+VZv8USMyc7+tUNacCdx6GarDmqxgksEnJ3kJuucN37Y2pX+LLe9OO+ah46xEZ2k/vTFJ27U69wP2GV/nUC1JUp8zAFPYtCHwpJc6VIeWO89/tRzQSpAHrjalcqGUS5hqWBk4+tQ/jbi/wBR+tDu+lvL8Ov5FOlwHf61FRHbC15043ifhRVrnH9wj8+1ZBMeop0YEdvSi4RfYym13OjscWr7HPbrV1c2TpOOvb/FVPxDu25/OlT8G+GV8WuUdTTM4G5A+dc3b4q4gISO5Mye31qiyTOsmTM5/X4TWWj7m8X2OtpVg2+dkeVRqJ2mhuL55dOoAiAQCRv66fTG9KtGTGepGjp6gboBgkT2rF4K67BZbDQRk9RP7EUNzE+GdQ/q1Z33IMx161lp3LbY7eNx0jOBuQKFfm1sNp1A/DI+tcbcvl2OokDcyTMfPrVvA8LMOx8uTmcAES2Kv9MkrkyPitukjrOJ5tbTc/D/AJoT/wBe1krbXPdsCeuB2rm+J4/xnEAKBtHYZn40RwfEi1c1EQAhGMgnp9cfSj9OoxzyHxLfsELxVwvOshgep39AO3+K0LPPmLZUFRuRM4rAtuxweskDGO01NJHnJmAd+piPpmmlpp8ip+h1q8ytkTqH7/ShbnPkG33xXI3eMJgTA6dqo4u9plQZPX/AoR6ZdwvVOkv+2Krss/A/6qF/2uKrOkaomNwO0mc1x4MmBnv6f79KhfujSI6feSc/aqvp4LCFU5cs1b3tDdZiTcYE9BIA9ABSrFW6T0Y0qp4URbZ1iPPXAq8wBq9NsT8Y36ihUsyD67ZxG4P2pM40lWkkj0jp/g1xVZVErZZTJ2GY+O0xttVTsWI0kfT5zSv3uhj4DYCJ/PhQ16+UYR1A+B6RVYpsSTRrG0DnHp9vz51BWMkAfGZiJprd7+XIEgSfh+Go8K4O43iPjvn6VPOR6QZZtq+4GNyKnoAGBH5tFDsICx/cR+fpRFslp2ABjP0+X+6m75sdJAd6wZyCR0NTt2j0A2opmGxWRsd49Mih7w0NG6nbJwJ2/SqKd4JOCWSlrpJGcbUiszHTeqbgzj8+tSsM3ujbr/s/Kq9iRf4mDKiSMdPnTKmMzjtTksMQPt9qqYjvnt+9BBaLb7EGNsd/1NPcQW4gy0euMdKpsX1ESd59SfT0q5rguMCfdjtsAP2mi8BSIs8LOc7Z/WqVLR6SBNWXeFOlobIKgSDmZwPpVd+dKxvKY9f+aKozi+5c14FgqEgnE9YiSftT8Ba1WwBtlviRGPUwfv6UJxii0WC5aY1dsZjtW0It2wOoQADuTkj60s3UVXcrCNvJLl76VUR7qkfMTkn61jcTxjOWbosASPUkR8hRVvivMy/0uJnaBkkepNBmydMeuo+v5/mhCNNtmm7SSKuL4pYgD89fhS4jiIshc6iPNttOB9hin4m0DcwMenU0/MHChSBvmZ+gq6rCRLOWV8DhdhqJx6/6qfEviN4Pyn/FVcNxBMseghT2P4fvV1riOjDEQMfeTWle6wx4otsWyFETJ3/b50JxV0mQOm/58vtTcdx4AhcD753oBr3Qnf8Az+tGMH5maUlwhPdJgdpgdM1S/UnMbn59KKXhlJkzAzE+9FVgxL40DBHQzjboM/pReouEZafqN4Wjy9Rk/HfB+H6UBduBnk5Had/z9qV7mClWJGWO5JkDEQKr4dy0tpBiAAcDtPYAf4qeVkbDwiw3x6j0G3ypVL+GuNnTE9sD6aaeh+oaZ2MgAER86G4q+sGB5p+o2/Ufemt3NTEzt0Pp3iqnVSw8p7ehHf6muaKyM3awTsDvgsSPl6wKk1hSQoER3zknJEdqmLZDf+MjrnaKhZfJx8/WPjNNfc1diniLgRdPcx9JP+Ks4UEJqIjIn4Rg+nzpccAxTJnBG30mO0fWiLNuJzg4/D+b0zl9oEvuJPdbdMxmY2wc06cXBM9R3OPUD57U3CMdRI92OsGe4IH5mm4u1b8pB3mABtETqPoaXF0NmrC1bUBBmfiScwZHeiHUHB7du2O0Vlm8qqDnJ9RB9R0q5W1dRnPynv8A5qbiMmV8TwpBOk46gb1XwxbadI2mIz2oxb+J3H79qm1wN/VBjoAR+QOlOpuqYmxXaKH2IbAnE74ExO/UVWYKBYG0nOT9OlLiUfcGQNwP1gih7d8DK9/hvVFngV85GRlVsye3f5D7VPh72WUSDqAHy3375Hzp792AWESBAI+vShbBhtU5w3pneT+b1VK0Jwws32IXTnTJj0mDHrUjqLpd6bx2Inp8KoRwhUgnqZj1J2ou1xCAmDEZyDif6Y7ZNJLHCHWeWZ11ZgET5tT/ADPf4VqXDsdhOSew7fSPrQvh63OnzSZMYx/qn5k7DQYhW27eg+maze5pGSpNjKuoz7oj/Q+J/wAVJroIxtsf/wAiPj96GcnRAP8AxmTPwms67fnA93H6daeOnuFctpq2L6+KF3n7Gcbdd6zuPYm43YbfCo8Bd0sW6qrEfGIH61Tk+WOv7fn1qsYbZWI5XEO4O6DbMnYHHpv9zH0FQ4rjRo0gzJmfltPWo2rgTVA3AE9RkEn7VVxfEqcLB2O20d6FLdY2aoFHEQwJzGYOdu/pVDcQXbAyd/8AAjYUrwIBxk49SP8AFVPCCeo6g4jtVG0JTQVduiQuFEZb02getBcRzARpywyT0Hpjc/P6UNeP9TTnYdT0j02oMAscVNJVka2Sc6jjf9fgKPW2bUZk76RnTH93r6VXZt6ZGJMZ/wAdhRdtQSJk/QA+p+n/ABUZ6l4RSMSacRaYS7sGO86j+gp6uXilGAAfXGfrSqeCtGvw/F6VYQJaM9AOtX8NxcGZwfiR/mfzNZa/mRV/isojyn1DA/vStEIzDzxm8HM4yM7kYjvVDGDvJ39Pp+bUJ456npTi/wCn3/Sa21hc7NLjuK1P5dgInv1P+PlStSfNpwuYxGcb/mxoI3ATPX4ip2bsHMEdtQ9aKVKg7rYfwask9RH0z+81XfvmROQYO3eJjG3T5UM3E9vzPxqKXCSJ6bZHzo13YXJVSNMtCzG+PjvgfTb1qxFWB07x+woN7p0wSsSMAgx671JzOJXuMr3nvg0lD2XldLwdgJBGJORneqjdz6en0pWyerdO4M+mTVZTGCPqP80UBl3jgE5Md/SrLvDo2Vw30B7TQvhmIJAMkg6lP70QqAqNpyNxv8P8Vmq4Ms8me3lBU/8AB/eqbXrkfhPzx961eK4QETqUNAg6hHzrLS3JgkD6H96tCdojKLTLbtwGNwBI7nvj861WOKCkZMZn1xt+d6rYGcimInpmnVC2y5/KJH/FHWuLV10XPdAkSNjWY4I6AfOos+0/m/8Ar60rjY6e0IBltIjTMxOI9arNqCds+mPl3qVpCTIBMdhiM1C7dZiPKfQR8/nRtmokiwAdPWNqvbeP6v0EfDehLisokkd1BiZ6EDt1rPvccR5VOW3P+6ZLd3Nu24J8XxQBIUz3P7fWhEuiDJOTsNj6n6ULdMVE3MValROzQvcSpk/D4/CqOHuC4dtiDHp1JPT0oIWywnZREnaq+N43V5VI0rtAgfHvUnFcIdPux+ZcSGMDYfc4H7CrOXkaCPdMjU2cCYA+c0HY4csesDc1oABfKIlukQR9fWpzaS2oaNt2yaIGkk+v/NVNc7j8jY1FSYmMfI+uJpG7p3/SY7RUGylC1/H7UqidRySPn/zSo0wUb9viFPWJ74q1VnbPwzWaOKZElXkatuxMgHuuBQXjEGR9ianHqX3RKWglwzoPDpeHWTb5uQwGfhM/rnai7fN1JyCBO8zAnM4zV1rx7kvCfYLNupC3ULPFI8w4xvOOsfCirfDsxULnXOmIho3g7GKp4kPUXZP0Khbp/DqbWyDBMEbiM/T5Gm0nv9qdNPhiu1yhBKkFps9/tS83f7URdxLSKWgVHU34KQuH8FGgWT0in0iq/EP4DS8X8g0aBuJG3URapxf9B96cXh+TWyaxvCqPh1b4opaxWthKPDqRt1OakzUGx0DpBMD9Cf0H5NS0x0GQfeJA26HE/fepsw0kQOhkjaCD+1ByAZcO4HUSOm05x+RXPqSkjr0lBr3GdD1PlxnJGQO2O1VvYtgnziBEELMkxIGemfTFR4jmJGoai0wMkGMgwJkdOhoNCW/WAKjvY7S7Ie+q7wT+tBPbmSQEUCckSfQT1ovTDAPKjqYM5yPL61W1tSRI3jODjaCdgaZatC7DMvXcR0p+CQ6tWkEeuw9c7mtex7NXLhEK7SdhExmSBMftRPE+zWhRqDrJIBIhSROCYxtt1ppa8apDx6efJkcRzDAUYwJiI/4qNqy7klRgTLsYHfc+lOmlCCYnBgrOf7ZmPn9qlzDmhu+RjCg7DB0/06owY/ek3rsjfJQvEzCDzHVg7ddgPj0prjBTIOrfPQfv89/SgmtwRmM7z9xSukdCekQf87UzrlGRabwJ3J+G1KhNLdo+X+qVMA3fCI369xH27/5psYjeZ/fFQtcUy41CCOoM47GqhcEzB36N/wDUmvIUmM6LTcB6KPl9xV/D3VmGQZmDmPQY6DtUH4cm2LmoNLFSpw0jJI6MIO/rV/D8UgkuCsDA82ewn6b9t6qpWZpo0+HsWCRACtGR53juQJmRgj41stKqXW2CpmSA1uJ8unRgA+Uny/3Vn8LZZ0DqZwJCtqI+IXb/AFUWn411aWipZtMnqa8oKttMI/jxMi2FHYM4HfIB/IqF/jdR90DbbUdgBuxJOB1ND57VIA9q7Y6UIu0jjnr6k1UmOL3xp/4ilpPanA9BVCI38RUhxHrS0+gqQtego2jDDiakOIp/4cdh9akOGH4aFo1Mh435ikLv5irksAGYB9DkfMUJf4E6yy+UmJj0MggdCP8AFJKbXCK6cFJ/c6I3eZIO7RvpE7b52xNUPz1AYyds9Klw/KgT5ydWknyllYmYjquZnfpVX8BYTxBedwxBHurMmMkjVnJM/wDbXK+oknTO1dJFrcngd+dAbLIxkMN4BiPn+tX3OZqAspcBIk4xBwCGnNDLwCQdF0sDqiFWDpPWSpByNx0OaP5dyxrpeylxdQXIYEyNyylNQ05znepPqZepWPSR9OTOfnEMJVhHScHMxGQfuKsVi8+VtPlkSqyYGQ2mCN8RAmjOXcLbsr4hKONRjXbg3BAJ0qwllwMhgfMcCalxXAJpucQT4aMYUqn8uTDnSGyhCg7dsEzBlLUcmW09Las8egF/DXEaEV1aTglT1mMkR0zHSpNzOW86owJIKaZOek7nPrWu3CvpS7bDuwVxcT3WCsCwggDzR0A2iJBrmOK4e9dltOSSwlwCVMmZOGICmlTt5HmtvlNQw5I8FpGklmLAAQAoMk6RsAPhvT8DftKAXlGkzbAaZEiHZmUQY/4puIvk2bLF5OkC54csxDTpDq4KSvYkZeh+Fvstw6pS5BUEWwWGrSYKjeVB6H3mPWlwlkHGQi5z7iFbUtxVaSIg4jbBAHQxM43rM4tLrH+a4WYJyIA3GAcH0+FafEcnZbIKg6bgmFYiMwGZTHUxPwGKG4/k5Rh4ziHUEASSGx5SADJg7+prb/Q0oSfJk21QNBIbPXUZHoYx/uqOLtKhMhmyYBOw2nHTFXXbTaceTScjT9/UCPkaG4oggEHzECczOfhNPGWeSLVIDAAkqAT37dvSahaUAksTneM/8HHWlbsE4JJBzjb4n03q/wALTBK7R1kEfofn6V0b0vcRJhq8OSAVSR3CLHrE53pV1nBcajW1MqsgYkCOmwIH2FKubx36HSoKuTF4DhLDh0uuQ5X+WdhqxEg4PXrQFv8AlXfIiXpYDTBZWwu3X4wT6HarbXJHd3SQjaXMHzGVnAUbk/IVD/0a6LAeQRsxXJXuSD0Febp9RpvCkhEpNYQTesyCApUksptsoARgNlJbBEdYbbeongLuvwgJa4AAJBkHIIbaMRIPQ+tPy3k9y64w1xCxAu2/dICkkFSCQdhJ+vWum8BbNuDqLfy2GhyoUYe2BMkHeYI6/GuhZdRGcMbpYRPk3I0tJbuN/LMnUdYlhGdDLBk6tjjytPSr+P4rhdACo5MESW+QOB+2ayOJ48sIChV7L+5JJoM3K9LQ6avuk8nFr9YmtsEqCtYpwR2oUPUhcNegecFSO1PQgumpC7WMFAVIE0KLxqQvGiYKBNTBNCePSF+tRrDQxqQY0F/EfGl/EepoUGws2iWVgzKQQRDRnHT5ULx/L/EEEk53xIwFhT0EAU68R60/j+tTelFu2iq1pVVmWPZ0BwfeABkMWE/EqZrrE4jyWwvkK27yyCTAciQCWnMDeYgRWP41P/EUktCMh4dRKPA3F8FFhraO+gKdKuA4DEQSDM7bYMVn2DxjolsXPEVNUIjFXXylQVVlnYkYB3Pej/HHrTJxYHQwd8lSR1EjIn0qUunxgvDrG2t3ANy3j1s3ClrxPHW6Tk6QwAwXVtsMxBlT5hVfjuSyR4V1SF0hkCNqwSqgGY80xgd6L4jghDPalw0zb1Jr0yMMXzcODseuB0FPB8YGuW7d2zesIuUJWSGTMhmUyO34K4pWstHpw2yjyA3rt8PoQIzWwzuumV393TMMfMRECOnej34pxbW5w7qt58sgV1iPN5WLlcGABAPm9K5u5xzPfuBbgYMxyIXVk6S20Tv+tanHJduCbNpkIVUaHW4jGQAAR/8AHqOImCY61nykxU8Pmg+xzO4VVLpNgpB8T+6WYAsDvBGMxO81Xxei9eU3mYEhYukQGWQoe4vSBMx0iAaBvC/a4bxNJtqbumM4xnyPKxPb+00df9pVdbbL4itbACouh7WNctkSsyPKZEnaBlavyhusP9wXgOF8503EZASUcBigIMBgGtwcQYGfiYrE4kPbZgwk+siQc61nvj610Nni0LMhvEC4FU+QI5kawWwqnznSSWAGN4qTczF29lrZfwxZklvMyiFbzYUnA22HrNC6ZpQi0kmc9y7ifCLNIHQTMqT3HWhbtwuzM9wsTO6/ffajeY8TZYyFYtpVmNtwAWx7yBPLC7x1EzvV/wDDcPccnVDwAi3AygFdGGa2uzCQNtpJzl06yS2YpMzrfD42n10n/FKtxrlwGFs3VAwFHmA+DFST9aVDcw+Cvf8ADAuceJw1+C9zWERzcFwsCCCVKyTgKR7uJmrOU3mZ2ZWdXBUszuQrxByAAQMxGd6Ftccp4jWS9y28KXdWlhgalQmWiCAFJ6QR0O5eq3n8ZQwCBiJecICQpYiG3GCZGrGa+d6pQliMf1xXwUUTc5dzH+GXVcW4jqHthgk2wsx5lA0tnZhkiqOGvm+2nWpYIDvC+unGN9oETQt+1eXS/nu2xcBVCCABpkBShMn1IBxkVhsjvqu6FILRKkAg7woBkmO/xzXp9LruKtNXQutFTqMk6OhF0TpkT2qemsrgAfEUWtS3CQNLjUkMIB2BkahEd+lbfCkcRdKW1ZGVmDho0iAMBpwZk9cRXrw62P8Amee+ik/IURS01RxvHqlzR709VgjeNt/t1q4XBMAie05rsjqxlwzjlpSjyhAU9KKloPp9arZOiINTU1DTSj8g0bAWa6Qf0pgpqSoa1mEGpwBS0Ht9qdbJ7CtZhsU0VZ4Z7UtHpWMVMPiPlNbT8vFzhVZEZbqRIhiHVjgjPrOPXGKyfCqy3w4AJGNsj/Iqeom6aZbScUmmrsqPDODlSKna4YkgScmPcJjsTpzE9s0QnG3l2vXB/wCbEfQmKsHN73VwfUqob5MmlvvSyc+39/YMVp3n+P8AZzN7mTG46qkqIghXO/8AdGBmfpS5V7R3LJYqTkEKJJE7bH3o/auhucTN3WLahpkFHdIPQgEsB9IqZ4pCxL2pMEaoQvJEE+IApyczE1xTjqyeUehpy0IrDMPm/NmvusIqxLEjBEY0q2IGNsnf1kd1VrwNsXMlIfXB1aVLT5JBDyJJ6CiOJ5YCT/7llGNPiBhHSNYGkY6yK0uW2ry2xo4tGUjEMIJnIK3F3nOPvXM1KPKOlNTfP8GgeV3LfCXk8Qs9y3bYTBNqHLFWyNwBMbTnbISWQeGXx+GaWIgQo65bXI3GB8ydsjcQeM4cMCwvWXZgSpGvJMmAFM7mQI2NPxfPArqQmtUwofSjjGSdUzMxicKKRptnZp7fX8qyqwnCBgbnDFFYhTqk6Z3IJYkgbgjO1Su8vtX3H8PacNbABZgAOpgzgk75yRgdKt4jiuFNxbjG5lfOCjBRKyRmFaNpgAkU9/n3D2rZurcYlRKiHQkY/qAif90ty9GV8KOU5L+/gyuapodnUWPO7IEHhkqTph7RQ6ve69CPhWXwqf8Auhb8IMSQMhgBgYG05BGR270dwAPFq964oLXAQm5KoSRq0qMkHbbaTvBy+YIqXbi2nY3CVfbZiA7eT3reliQCScY7TnJ8HJKKbsM8G/nzgZONTL1xAtnSB2ilUrfBXgAPHUYyMNBOTk75mnqTv0Nkfijda1ZS2zXNLmFCeXZlIQ5KhRIgxMg1ZwFgGUS8lp9GuLstJTIVSAROkESeigTQ/Bcr1WGfxwpQFtOS7N2ECQD01Rn61ncRqteUq2kaWV3tkN5lKgsQDETIzEiYOK8zTjFxbeX/AHsIr7o2eW8GQGVrq63UYOoAsUhgrkeUnG+CT0xU7r+F/Lt4tkalMHyvBmIOeoz/ALqXKncKLKFr6qP5aoVDK2CxKqZAnaQNvUxf/EcNZvopBDICt21ctmWaT78nysZ94ECIx3roXFuuPgptdGfyi4HN0M9yXRg2i14jPkHGphE9zGCds0l5zxCW2RReIPlBghtO2YJ6AADMfKtBOTM1tvBu6hJdUAKkg+8s6toO9F83scUOE/iA7lC69pEgLNswNCwAJBgycyTXWpAelJRtmVy8W7JW7c8S6SrgKwVNIkjJc+YyQYEfOCKy+Z85sll8KdYWGZkW2GnzTpX+oZEztEbVscv5txF68qamZg0mAPMDOoszEAAAkxtgCn43gr9q4yDhrLhTIbSIcRIIVzO3p8Jqsa5Y0FGcKbpfDOcfjyrAiSNIJ6gHOAegx96uHPrjMIbdf3jpia2OXXFu3gLtmyo0l2i0ZIBPlQCPMQJEwM79DW/sVdZDcXwrYJGlGLByCT0AIHXqNh1p1NR4ZLU6ePMfu/Tgq5ebysddxVVI1ay0wcr5QCTjOBtRfBc7YKS/nGoiQcwDvBq/lnI+EW2Wu3wS4JGgyIBKaiQO4joP1onl/tDwdhCiWQ5BKrAaXGdRJB8w6bZxS/UTj5WyL0YS81L++wLY55cLBXXyzIGwWd8xknH5ijOA4t71wJbt64nWyhyFg7YGDBEk4oz/AK/suVXSwgHa9eWIkwYYSd60r3tlZtqRHlbcrcOo4jUWA1THWZ9aX63Vj6jLpNB5b/k529xtxrhspba2wHma6CujY5EdRt3mguO5i9q8SLodtmtxCiAJ0nUYOqRPQzR/NeJ4IWX4i2X8YspVWvXHLNqAJYNtAk9DgUXwHMLVy1d4u6gTVdKMFYlmMGIDY2OfXMVb6nVmtyKQ6TQa24Xvl4KOV838VSzKUUHTmAS0SY1EYgjpv8pP15Kx5hExneY26QKoY2ntpxNv+QJ8rMCwa4o1RCHy9CcZjrkVpezQuXY1+Dcti0WVgragyhYgFRK7kkDeBiIrS6rVS5Hj0GlnC/T/AKYHNudC0hZCAytpysz0lQREAzM9tqifbVPCDQEaZYKJBA2GcZznpjNA8y4C7d4l/DsZS46yGGQHbzNqOScY/wB0Pc5VdYsz27nQEtZECDsVCgEfATA3rS6jf5mRhpS0/IsfBq8b7bak1KEVyQCCJBJE6pgDp170Vyz2m0WS1+2LyW1VVgjUXJga8zEE9MkAbVy9jk63LuhSrLGHIdANMbrkkz8a2eD5S9hGN20gXYN4Qu46khz5fQgTnptSeIkVh4k8JWv2CL3MrTcKl62LocM63VMMq6V1A6sdP0O0Zwj7TNrGmAonfcnpjb5TW3w/sfa4hiReCGZ06mUkGWi2IaYECTO8etT5r7NoqGES28KdQuXSWgGQbTTvHvYFV+plW2yMujzv2/jj/wABOW+1IQAXzpMnSwUf1GYeMgj9hRvMuKVfMjpeDSwRJDz5ZBWDMBidWMKcVylqyrKZYaV1GCDpj+ph32+Jrp+TDiLum1ZXh1YWg5u+bxBbeULMRhcHYjYbnFLHUlF4Y8YRmqkguydSXmDnTZaDB0nURsuor5oHT+00Q9y7edlDanZQAWQYGRrQMCJEEEjrvNE+0HI7diyRxF9tPE31P8tJLMVICiTAGmck5n5VyvNOctwYVw6vclv4coiSpJ0kuw93ykArmZHam8WT/wCFHp6a7V8Nmlxl+0l3VctoAogoqmyx0kKzC4IJ7nPWueHA2rmpiP5bsxVfEeTBbvGsSBuZ8vc1pXOV3Gn+MUXWIDG4GEKomVIaCE1RMAzg1TyrhUfIuSrHQhg9AVK2yYU57CdoqMpsNehRZ4rSzKjQvWILbSFA0yvuwQZmB2w1y74lxrvggOB4YYEETpwXIbT7sdMwRV/DNbPmRWIV48xYbSqhdQkSWWYMDSDtFVLfGp1uEhSArqpghoiV3MkNMZGPpO2YldvoGIZmLAwYCESMRLScRG/SlRC2eFQadK4/uFzV/wCXr3pqbPqC2ZILWVMAe75GIIJGxEzByI26kelGcHdFwk3wPKAD76So30wCZgga4kZ9RRScvNziABeU27IVVDRE7kKFHlEyIP8AaI61n8+t3EdUe4dUk6TJGcgrkyN85rwFKMntjL39/wAC04/BpcdzG/ausLbNbZEAgLAYEQCCpzjr3B32PKPx0uTq8xgksZLHrPzn61qXOLuAqy3X2KqusdBJ8oMgZwcTmsm5cJlmUSWnVAJ33E+tdfSpwTJTlueTb9n+dNZuq2krqBBJCkkNIldQgRAPxFbfH+1ds2jbaxcWf60dfDbS0gMFy49SJGNqC/6htvw1ngrlkroOstsSxJncEZ1SY9MVkHkt6QLZDtkt7ojdiB5iTgTmK6967jbpJUjWt8DxU6gDofzabbLbEESQCIOJg46EVn8YvE2dVll0QCTBlioSYLe9pCk4mM9any92LJF42yslI80DVJA8wjzGflmqOZ8yvTeVr5c3cOWklxplSNxjG8EYpoyyNJw24T/JDXaFskO4uaSwARowMjWc9+ketUN7QuodJfUCwJ1yI7D0gdDTWWItkgEwR3O4iBg5z9jT2uYFAoItkAkjXaR9xDAll7ZE4BzvVItLkRTr2M881JchsqQJxMQNx8B+lU2r5IkDP4Zztv8Aau5TnXB8Qi2RwS6gnS94RLGQZZQJXT0MR8KIsezFp/DI4MWwq+YeKWYkkaXVgSekZER9RTxYJFIaMp+RWcXw/COz2wm7kIveTifua2b/ACd+HUJfJW4wDeGPeCEkamaCqzGxk/Cup4PnPCcEDbtMlm5DBW0Mzg/2ksWgZgxBx6ULY5lY4guxBN5TK3dL3dTD3FgZiQYnfGBmUlqeqHeglhtX8gPKvZBLwQ3HuNDQYCgDBOSDsO/rtmrrvILjcKLdviLZti9rBZSrOzDSApEgtpDGB61tK1pkY8Q5yCiPdLIysZgwCAVEhgN8N3muR5rDKijiATaAQKQ4AlvMynzCML7tBar7MtqaahGqV18P+QnihdbhUsIUAsvfZizlZPkEgRkKAc/91bnst7XwNKi3psWHtkvcVQ7XHnys2BBIwd4NYXG8vThbY0Na4gBHVmZgAouaRjS2T2+NQ4X2TuCyxtNbuCVYBSVYqdUEBo1ZU7U/i7kQ2Si8cmxf4t7/ABdviLSMbdq7aL+dMRiZnqC0ekitTnvtFdscXa4m9w7pb8J00B0OrUzsNcYH9Bn/ALDXKcRy67YNlmTTcIZmnzDBG8GfT8NGjiuMcl7N7QXLu9pbjeX3RGh+nlMATE9K2/ckGClbTTsN5p7UXOIUvZsBbMhWaCzAtmSyRpkyAQJ33MURyTheNtsGKeMPeHnKgHESpA7EfPNDcb7QI7BPD8QXQi3EQwHKgRcbwzDk5MTI07Dem4rlXCB0PChrd+2bruq+KqXApm2oDz7wyI/uHyS13Hzh7rD+M4i6nFi7ct3ot2hqQopBTKkvofMRAZuq1ucvt8LxgHEKWNyZBm2txAp8sZPkH0jeuV4nkT2yl+3d0MVYsLRIuGBqZGZdQUhRgQZO5xiX/VNhL12EVyhKm6UVGf8ApLQFHWT6yT1rWqGV/wCbpe503E+xnBOpXOpix1hyzSxLFttJkyYrml9lL3CuTZvPcMQU8oLJLeXToJIMARH9XoYy+J5hw5ZSbrjRqElBBJznRBPb4A1Ic74ZeHd7RVOJ9xCqun8qPPiTLMrMATtnYxW3oWUIp3a/Tk3rHL04u3fHivaAUErLNbVRBy7yqNqBEDIIPavIuc8Upu+GtzxLaOdNzMlSB0MbGc4melF8yd7p8NTot4Y6mYyY2MdMk7fPFZqcrYDBDHBHb75p4ake7JXu+TteTG2bZU6rtvcMWaRkm5oWPMjRkTuNs1oXeFBti4hVFAS2yoCwtxpTUrCAFlhEwd/WuY4rntw27dlV0rpAaCZGZj0USRmSZzWtyL2htcOhRrRuO0kmYEAnYGJ6Z6En4VOUsgTRfx9/wVtEgNrdgpCspJWBcMZDHK9+hH9VE2+HACAHUNKyQdS5I0YgRBO/c7wMcxxXtLce6G0qNAAEKJ2MmepPf1NF8z4mzetB9Vy5d8qkDy9epBOs4ImBv1oXFMKZZxXOQXYlMyRkQcY2xG1KjOG4UOgbQ2R/aG2x7zAk/WlQ3mLP4o68yXYay7tChpwqaNgpI3ke9tBNWX7/ABF1BK6gAJiHHlbfXBKgkDtv6xVvBcfZu2/KwUYAEKNiQvncNHUSJ36zFV8xVFQhZYhoiDpGqSFfPmfB6Yz0xXgWvEVRz79heODJVFjEDOwkiO5PbpVPFcvP9JE7wcyPl+Yq9+LCiSY9D9qBTin1mRA6YH1FejHdyI6CU4+8GBLSFDABhrEHGAwImDMmqbFwgSHI1YJ7iciev0oy7dCsQYkDOQf065qIvKTpOk7j/edoqinXY1e5ZyZLL3Ct1oWCAwEwemoAgkZPUUBzEguArhlSVDKipqzuRv8AXtVvEJbAhQASDgdIxEU/K+YW7DHUiOSMFjkE9RIMfPeip3lC+wE7LsdUTv0Hw+XWjORcwNty1q34hzAa2bn/AJAfLriiOOuePcJTwrWgLiQpcsRsFHnJbAEdDXQ+znBpYt+NeNy3cZbiSHAU5IgpAJA3yRsYOxo+Jgrp6a3K3S9Tk+P4Z2uG6ylS2T/LFsGe0CPlWvyv2Zv3EW6hZQZGXgwpicDvPXpR3KrfL+Jc2W46+rkmNVuFLKCCwYlpO580bx6Vfzcvyy5ZtW2t37Qt6iHtIrNLEkloJM95+XdpLUrk6NKENzlPgyfaHieK4UeFxCo3iqrgkI76Z3RtOpTIORBzWFb5k6sGXUj4yJHQjH5mvVPaF+G4uwt+xas8XftlLahpZVBILK2llwBMZifnWVzzmXA27CpxfCWLfEMplLD4QT5GlW0gkQQDJrRvbkXU0/utSOT/AOqr4Ur5ShBUg21IkgyWIG571gqXIGkwesk/GTO/SumThuHYKES4FcEM06gNySwOWAAJOnoDvWdzH2evBnvJYYWEkh7YuNb0DGoM4kzvJ2mhCVrAmqpXTlf7jcv4e8wlCuQJEgyQeo2iehroTevMF2tabelwhtBtOokMSFAALNv8utV+znPuH0+D/D7wJU+bIE6jjM5kf3Vpc8trathE4U+G6EeYQwYOrqUYkhtjg4/Sk8RqWVgtGCjpue5fHeyXL/bS2bgW872hb0qpAxdzMXDBJPpiR6muT4bni2+ID21ur75Oq4wbOJ8oBGDH+aflXszcv3rjtxFqzpYeVwASCC0qEAUDDDEbRS9puXJY0qbyXHg+ZJIUbETNFuN0mGctSempNYWbKf8A1EBiQShAEEYiPXvn7VWeNLan1knOdXnPfJ9KxRB2cn4jHUT+dq6C9Y4JOGkvxDX8aVNtUtn+5h5nLAfL4U1HGs8A682dXVxdcMBghzI1Ag53yCR9ajd45urSDGonLYkDJ/PpT2+GVxEGYBHQwcjPUVVxnIroVmOlCPJDsA0gz5cycQMd6RSTdAd9yk8QGaAZM9t/91Fb4AlRPwB+e21CWeFNpla4xAYSSo1EHPlMxnAkid60LFm54Ju4CK2mNSyTj+nfqNhVJR2h24tA4cb7d8/Y/WirTLG8AQRjA9DPxrO4Syzu2hSe8432q91a3DFGWZOxG0SM0rVugVklxPhKWYEnAO/rOPSY+lR4fm4JkhcCASJmYnB+A+lDDlraSwykYJiQJEj4QRn1qh7DWlDFcE6ZIPvRJHpT7U+4+2zteF9rWW0ll/CIJABazbZgkeYIxHlx1yZJzWOvPtC3PDPhq0SFABMElZ9ZO4jc1gcRxPiXJAIVEBxmMnI+o+lNw7K04LCTPeJJ2nP+62zGRkmjetc3t6R5ScDr+ZpVmDhlbIuBQek7d/vTVPw4+4mxGrx/lKafLi1tjqe3wH0rujaH8MmBl2JwNyWk0qVeb1P+HyGHDOG40f8AuWHQF/1FQP7n9qVKvR9PglIrbe56Ex9qlw6CExTUqY0eQrliBuJ4cMAQbjAgiQRpOCDvXV+1fLLSW7RW1bUl4JCKCREwSB3pUqD5Q6NrkXDJ/DDyrk3ZwMwTE12asRcFsGE8JPIPd9y4fd26D6UqVU0joieG87sqt5GAAJUEkAAk9yetZvGXmIySZYjJO2lsfCnpVnyQRZw/EMLbKGYAhyQCQDFt4kddz9az+CEsk5/lf/0aalQXAOxqctY+JbE4lMdNx0r2L2g4ZBytwFUDVaxAjdTt8c0qVL3ZXR8sjy7h7Y8V8D/5B0+FR9peJc2llmMOu5J6GlSpdPkVcMwOKcjYkSon71mczY6vkKVKumPKBHlE+XsdJz0rbuthF/pi4Y6SFuQY9KVKhPzFtPzoqu32FtoYjA6n+80FzC4SbcknLdfhT0qlHzf30JPk0biyADkQN/jWtwfFOeHtIXYqPEIUsdIOhcgbA5P1NPSpNXhCRNbgB/JY9VW3B6jJ2PTc/Wh1xauel0geg1gQOwjFKlXNLgeRX7bD+QPgh+yGfrmuE5q5IWST5j/9BT0q6+n7BjyAXWIZs9BVtwwixiRmPid6VKuv0Kk7DnSMmlSpVg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data:image/jpeg;base64,/9j/4AAQSkZJRgABAQAAAQABAAD/2wCEAAkGBhQSEBUUExQWFRUWFRUXGBgYFhcYGBgYGhgYFhcVFBYYHSYeGBkkGhcYIC8gIycpLCwsFR4xNTAqNSYrLCkBCQoKDgwOGg8PGjQlHyQsLCwsLCw0LC0sLC8sLCwsLCwsLywsLCwsLCwsLCwsLCwsLCwsLCwsLCwsLCwsLCwsLP/AABEIAMIBAwMBIgACEQEDEQH/xAAbAAABBQEBAAAAAAAAAAAAAAAEAAECAwUGB//EADsQAAIBAwIEAwcCBgEDBQEAAAECEQADIRIxBAVBURMiYQYycYGRofCxwRQjQlLR4fEWYoIVJDOy0sL/xAAaAQADAQEBAQAAAAAAAAAAAAABAgMABAUG/8QALREAAgIBAwIFAwQDAQAAAAAAAAECESEDEjEEQRMyUWFxFCKRgaGx8ELh8dH/2gAMAwEAAhEDEQA/APVKempV3ni0PT01Re6BuYrBonT1Tb4pGMBgTU7l0KJJAHrWNgnSoE84t+v0pxzi33P0ptkvQXdH1DqUVlPz5egNJOdyQNMD1P5FHw5eht8TVpRVNriwTGx7d/getX1MerGpRT0qAaGinilT1jUNSinpVjUNFKKelWDQ1KKelWBQ0Uop6VY1DUqemrGoalT0qxqGpU9NRNQ1KnpVg0PFKlT0DUUI4IkGaTMBviuT13FMyT8Ccf4qPjs27bdzV/C9yL1PY3OL5wBhMnv0+VZv8USMyc7+tUNacCdx6GarDmqxgksEnJ3kJuucN37Y2pX+LLe9OO+ah46xEZ2k/vTFJ27U69wP2GV/nUC1JUp8zAFPYtCHwpJc6VIeWO89/tRzQSpAHrjalcqGUS5hqWBk4+tQ/jbi/wBR+tDu+lvL8Ov5FOlwHf61FRHbC15043ifhRVrnH9wj8+1ZBMeop0YEdvSi4RfYym13OjscWr7HPbrV1c2TpOOvb/FVPxDu25/OlT8G+GV8WuUdTTM4G5A+dc3b4q4gISO5Mye31qiyTOsmTM5/X4TWWj7m8X2OtpVg2+dkeVRqJ2mhuL55dOoAiAQCRv66fTG9KtGTGepGjp6gboBgkT2rF4K67BZbDQRk9RP7EUNzE+GdQ/q1Z33IMx161lp3LbY7eNx0jOBuQKFfm1sNp1A/DI+tcbcvl2OokDcyTMfPrVvA8LMOx8uTmcAES2Kv9MkrkyPitukjrOJ5tbTc/D/AJoT/wBe1krbXPdsCeuB2rm+J4/xnEAKBtHYZn40RwfEi1c1EQAhGMgnp9cfSj9OoxzyHxLfsELxVwvOshgep39AO3+K0LPPmLZUFRuRM4rAtuxweskDGO01NJHnJmAd+piPpmmlpp8ip+h1q8ytkTqH7/ShbnPkG33xXI3eMJgTA6dqo4u9plQZPX/AoR6ZdwvVOkv+2Krss/A/6qF/2uKrOkaomNwO0mc1x4MmBnv6f79KhfujSI6feSc/aqvp4LCFU5cs1b3tDdZiTcYE9BIA9ABSrFW6T0Y0qp4URbZ1iPPXAq8wBq9NsT8Y36ihUsyD67ZxG4P2pM40lWkkj0jp/g1xVZVErZZTJ2GY+O0xttVTsWI0kfT5zSv3uhj4DYCJ/PhQ16+UYR1A+B6RVYpsSTRrG0DnHp9vz51BWMkAfGZiJprd7+XIEgSfh+Go8K4O43iPjvn6VPOR6QZZtq+4GNyKnoAGBH5tFDsICx/cR+fpRFslp2ABjP0+X+6m75sdJAd6wZyCR0NTt2j0A2opmGxWRsd49Mih7w0NG6nbJwJ2/SqKd4JOCWSlrpJGcbUiszHTeqbgzj8+tSsM3ujbr/s/Kq9iRf4mDKiSMdPnTKmMzjtTksMQPt9qqYjvnt+9BBaLb7EGNsd/1NPcQW4gy0euMdKpsX1ESd59SfT0q5rguMCfdjtsAP2mi8BSIs8LOc7Z/WqVLR6SBNWXeFOlobIKgSDmZwPpVd+dKxvKY9f+aKozi+5c14FgqEgnE9YiSftT8Ba1WwBtlviRGPUwfv6UJxii0WC5aY1dsZjtW0It2wOoQADuTkj60s3UVXcrCNvJLl76VUR7qkfMTkn61jcTxjOWbosASPUkR8hRVvivMy/0uJnaBkkepNBmydMeuo+v5/mhCNNtmm7SSKuL4pYgD89fhS4jiIshc6iPNttOB9hin4m0DcwMenU0/MHChSBvmZ+gq6rCRLOWV8DhdhqJx6/6qfEviN4Pyn/FVcNxBMseghT2P4fvV1riOjDEQMfeTWle6wx4otsWyFETJ3/b50JxV0mQOm/58vtTcdx4AhcD753oBr3Qnf8Az+tGMH5maUlwhPdJgdpgdM1S/UnMbn59KKXhlJkzAzE+9FVgxL40DBHQzjboM/pReouEZafqN4Wjy9Rk/HfB+H6UBduBnk5Had/z9qV7mClWJGWO5JkDEQKr4dy0tpBiAAcDtPYAf4qeVkbDwiw3x6j0G3ypVL+GuNnTE9sD6aaeh+oaZ2MgAER86G4q+sGB5p+o2/Ufemt3NTEzt0Pp3iqnVSw8p7ehHf6muaKyM3awTsDvgsSPl6wKk1hSQoER3zknJEdqmLZDf+MjrnaKhZfJx8/WPjNNfc1diniLgRdPcx9JP+Ks4UEJqIjIn4Rg+nzpccAxTJnBG30mO0fWiLNuJzg4/D+b0zl9oEvuJPdbdMxmY2wc06cXBM9R3OPUD57U3CMdRI92OsGe4IH5mm4u1b8pB3mABtETqPoaXF0NmrC1bUBBmfiScwZHeiHUHB7du2O0Vlm8qqDnJ9RB9R0q5W1dRnPynv8A5qbiMmV8TwpBOk46gb1XwxbadI2mIz2oxb+J3H79qm1wN/VBjoAR+QOlOpuqYmxXaKH2IbAnE74ExO/UVWYKBYG0nOT9OlLiUfcGQNwP1gih7d8DK9/hvVFngV85GRlVsye3f5D7VPh72WUSDqAHy3375Hzp792AWESBAI+vShbBhtU5w3pneT+b1VK0Jwws32IXTnTJj0mDHrUjqLpd6bx2Inp8KoRwhUgnqZj1J2ou1xCAmDEZyDif6Y7ZNJLHCHWeWZ11ZgET5tT/ADPf4VqXDsdhOSew7fSPrQvh63OnzSZMYx/qn5k7DQYhW27eg+maze5pGSpNjKuoz7oj/Q+J/wAVJroIxtsf/wAiPj96GcnRAP8AxmTPwms67fnA93H6daeOnuFctpq2L6+KF3n7Gcbdd6zuPYm43YbfCo8Bd0sW6qrEfGIH61Tk+WOv7fn1qsYbZWI5XEO4O6DbMnYHHpv9zH0FQ4rjRo0gzJmfltPWo2rgTVA3AE9RkEn7VVxfEqcLB2O20d6FLdY2aoFHEQwJzGYOdu/pVDcQXbAyd/8AAjYUrwIBxk49SP8AFVPCCeo6g4jtVG0JTQVduiQuFEZb02getBcRzARpywyT0Hpjc/P6UNeP9TTnYdT0j02oMAscVNJVka2Sc6jjf9fgKPW2bUZk76RnTH93r6VXZt6ZGJMZ/wAdhRdtQSJk/QA+p+n/ABUZ6l4RSMSacRaYS7sGO86j+gp6uXilGAAfXGfrSqeCtGvw/F6VYQJaM9AOtX8NxcGZwfiR/mfzNZa/mRV/isojyn1DA/vStEIzDzxm8HM4yM7kYjvVDGDvJ39Pp+bUJ456npTi/wCn3/Sa21hc7NLjuK1P5dgInv1P+PlStSfNpwuYxGcb/mxoI3ATPX4ip2bsHMEdtQ9aKVKg7rYfwask9RH0z+81XfvmROQYO3eJjG3T5UM3E9vzPxqKXCSJ6bZHzo13YXJVSNMtCzG+PjvgfTb1qxFWB07x+woN7p0wSsSMAgx671JzOJXuMr3nvg0lD2XldLwdgJBGJORneqjdz6en0pWyerdO4M+mTVZTGCPqP80UBl3jgE5Md/SrLvDo2Vw30B7TQvhmIJAMkg6lP70QqAqNpyNxv8P8Vmq4Ms8me3lBU/8AB/eqbXrkfhPzx961eK4QETqUNAg6hHzrLS3JgkD6H96tCdojKLTLbtwGNwBI7nvj861WOKCkZMZn1xt+d6rYGcimInpmnVC2y5/KJH/FHWuLV10XPdAkSNjWY4I6AfOos+0/m/8Ar60rjY6e0IBltIjTMxOI9arNqCds+mPl3qVpCTIBMdhiM1C7dZiPKfQR8/nRtmokiwAdPWNqvbeP6v0EfDehLisokkd1BiZ6EDt1rPvccR5VOW3P+6ZLd3Nu24J8XxQBIUz3P7fWhEuiDJOTsNj6n6ULdMVE3MValROzQvcSpk/D4/CqOHuC4dtiDHp1JPT0oIWywnZREnaq+N43V5VI0rtAgfHvUnFcIdPux+ZcSGMDYfc4H7CrOXkaCPdMjU2cCYA+c0HY4csesDc1oABfKIlukQR9fWpzaS2oaNt2yaIGkk+v/NVNc7j8jY1FSYmMfI+uJpG7p3/SY7RUGylC1/H7UqidRySPn/zSo0wUb9viFPWJ74q1VnbPwzWaOKZElXkatuxMgHuuBQXjEGR9ianHqX3RKWglwzoPDpeHWTb5uQwGfhM/rnai7fN1JyCBO8zAnM4zV1rx7kvCfYLNupC3ULPFI8w4xvOOsfCirfDsxULnXOmIho3g7GKp4kPUXZP0Khbp/DqbWyDBMEbiM/T5Gm0nv9qdNPhiu1yhBKkFps9/tS83f7URdxLSKWgVHU34KQuH8FGgWT0in0iq/EP4DS8X8g0aBuJG3URapxf9B96cXh+TWyaxvCqPh1b4opaxWthKPDqRt1OakzUGx0DpBMD9Cf0H5NS0x0GQfeJA26HE/fepsw0kQOhkjaCD+1ByAZcO4HUSOm05x+RXPqSkjr0lBr3GdD1PlxnJGQO2O1VvYtgnziBEELMkxIGemfTFR4jmJGoai0wMkGMgwJkdOhoNCW/WAKjvY7S7Ie+q7wT+tBPbmSQEUCckSfQT1ovTDAPKjqYM5yPL61W1tSRI3jODjaCdgaZatC7DMvXcR0p+CQ6tWkEeuw9c7mtex7NXLhEK7SdhExmSBMftRPE+zWhRqDrJIBIhSROCYxtt1ppa8apDx6efJkcRzDAUYwJiI/4qNqy7klRgTLsYHfc+lOmlCCYnBgrOf7ZmPn9qlzDmhu+RjCg7DB0/06owY/ek3rsjfJQvEzCDzHVg7ddgPj0prjBTIOrfPQfv89/SgmtwRmM7z9xSukdCekQf87UzrlGRabwJ3J+G1KhNLdo+X+qVMA3fCI369xH27/5psYjeZ/fFQtcUy41CCOoM47GqhcEzB36N/wDUmvIUmM6LTcB6KPl9xV/D3VmGQZmDmPQY6DtUH4cm2LmoNLFSpw0jJI6MIO/rV/D8UgkuCsDA82ewn6b9t6qpWZpo0+HsWCRACtGR53juQJmRgj41stKqXW2CpmSA1uJ8unRgA+Uny/3Vn8LZZ0DqZwJCtqI+IXb/AFUWn411aWipZtMnqa8oKttMI/jxMi2FHYM4HfIB/IqF/jdR90DbbUdgBuxJOB1ND57VIA9q7Y6UIu0jjnr6k1UmOL3xp/4ilpPanA9BVCI38RUhxHrS0+gqQtego2jDDiakOIp/4cdh9akOGH4aFo1Mh435ikLv5irksAGYB9DkfMUJf4E6yy+UmJj0MggdCP8AFJKbXCK6cFJ/c6I3eZIO7RvpE7b52xNUPz1AYyds9Klw/KgT5ydWknyllYmYjquZnfpVX8BYTxBedwxBHurMmMkjVnJM/wDbXK+oknTO1dJFrcngd+dAbLIxkMN4BiPn+tX3OZqAspcBIk4xBwCGnNDLwCQdF0sDqiFWDpPWSpByNx0OaP5dyxrpeylxdQXIYEyNyylNQ05znepPqZepWPSR9OTOfnEMJVhHScHMxGQfuKsVi8+VtPlkSqyYGQ2mCN8RAmjOXcLbsr4hKONRjXbg3BAJ0qwllwMhgfMcCalxXAJpucQT4aMYUqn8uTDnSGyhCg7dsEzBlLUcmW09Las8egF/DXEaEV1aTglT1mMkR0zHSpNzOW86owJIKaZOek7nPrWu3CvpS7bDuwVxcT3WCsCwggDzR0A2iJBrmOK4e9dltOSSwlwCVMmZOGICmlTt5HmtvlNQw5I8FpGklmLAAQAoMk6RsAPhvT8DftKAXlGkzbAaZEiHZmUQY/4puIvk2bLF5OkC54csxDTpDq4KSvYkZeh+Fvstw6pS5BUEWwWGrSYKjeVB6H3mPWlwlkHGQi5z7iFbUtxVaSIg4jbBAHQxM43rM4tLrH+a4WYJyIA3GAcH0+FafEcnZbIKg6bgmFYiMwGZTHUxPwGKG4/k5Rh4ziHUEASSGx5SADJg7+prb/Q0oSfJk21QNBIbPXUZHoYx/uqOLtKhMhmyYBOw2nHTFXXbTaceTScjT9/UCPkaG4oggEHzECczOfhNPGWeSLVIDAAkqAT37dvSahaUAksTneM/8HHWlbsE4JJBzjb4n03q/wALTBK7R1kEfofn6V0b0vcRJhq8OSAVSR3CLHrE53pV1nBcajW1MqsgYkCOmwIH2FKubx36HSoKuTF4DhLDh0uuQ5X+WdhqxEg4PXrQFv8AlXfIiXpYDTBZWwu3X4wT6HarbXJHd3SQjaXMHzGVnAUbk/IVD/0a6LAeQRsxXJXuSD0Febp9RpvCkhEpNYQTesyCApUksptsoARgNlJbBEdYbbeongLuvwgJa4AAJBkHIIbaMRIPQ+tPy3k9y64w1xCxAu2/dICkkFSCQdhJ+vWum8BbNuDqLfy2GhyoUYe2BMkHeYI6/GuhZdRGcMbpYRPk3I0tJbuN/LMnUdYlhGdDLBk6tjjytPSr+P4rhdACo5MESW+QOB+2ayOJ48sIChV7L+5JJoM3K9LQ6avuk8nFr9YmtsEqCtYpwR2oUPUhcNegecFSO1PQgumpC7WMFAVIE0KLxqQvGiYKBNTBNCePSF+tRrDQxqQY0F/EfGl/EepoUGws2iWVgzKQQRDRnHT5ULx/L/EEEk53xIwFhT0EAU68R60/j+tTelFu2iq1pVVmWPZ0BwfeABkMWE/EqZrrE4jyWwvkK27yyCTAciQCWnMDeYgRWP41P/EUktCMh4dRKPA3F8FFhraO+gKdKuA4DEQSDM7bYMVn2DxjolsXPEVNUIjFXXylQVVlnYkYB3Pej/HHrTJxYHQwd8lSR1EjIn0qUunxgvDrG2t3ANy3j1s3ClrxPHW6Tk6QwAwXVtsMxBlT5hVfjuSyR4V1SF0hkCNqwSqgGY80xgd6L4jghDPalw0zb1Jr0yMMXzcODseuB0FPB8YGuW7d2zesIuUJWSGTMhmUyO34K4pWstHpw2yjyA3rt8PoQIzWwzuumV393TMMfMRECOnej34pxbW5w7qt58sgV1iPN5WLlcGABAPm9K5u5xzPfuBbgYMxyIXVk6S20Tv+tanHJduCbNpkIVUaHW4jGQAAR/8AHqOImCY61nykxU8Pmg+xzO4VVLpNgpB8T+6WYAsDvBGMxO81Xxei9eU3mYEhYukQGWQoe4vSBMx0iAaBvC/a4bxNJtqbumM4xnyPKxPb+00df9pVdbbL4itbACouh7WNctkSsyPKZEnaBlavyhusP9wXgOF8503EZASUcBigIMBgGtwcQYGfiYrE4kPbZgwk+siQc61nvj610Nni0LMhvEC4FU+QI5kawWwqnznSSWAGN4qTczF29lrZfwxZklvMyiFbzYUnA22HrNC6ZpQi0kmc9y7ifCLNIHQTMqT3HWhbtwuzM9wsTO6/ffajeY8TZYyFYtpVmNtwAWx7yBPLC7x1EzvV/wDDcPccnVDwAi3AygFdGGa2uzCQNtpJzl06yS2YpMzrfD42n10n/FKtxrlwGFs3VAwFHmA+DFST9aVDcw+Cvf8ADAuceJw1+C9zWERzcFwsCCCVKyTgKR7uJmrOU3mZ2ZWdXBUszuQrxByAAQMxGd6Ftccp4jWS9y28KXdWlhgalQmWiCAFJ6QR0O5eq3n8ZQwCBiJecICQpYiG3GCZGrGa+d6pQliMf1xXwUUTc5dzH+GXVcW4jqHthgk2wsx5lA0tnZhkiqOGvm+2nWpYIDvC+unGN9oETQt+1eXS/nu2xcBVCCABpkBShMn1IBxkVhsjvqu6FILRKkAg7woBkmO/xzXp9LruKtNXQutFTqMk6OhF0TpkT2qemsrgAfEUWtS3CQNLjUkMIB2BkahEd+lbfCkcRdKW1ZGVmDho0iAMBpwZk9cRXrw62P8Amee+ik/IURS01RxvHqlzR709VgjeNt/t1q4XBMAie05rsjqxlwzjlpSjyhAU9KKloPp9arZOiINTU1DTSj8g0bAWa6Qf0pgpqSoa1mEGpwBS0Ht9qdbJ7CtZhsU0VZ4Z7UtHpWMVMPiPlNbT8vFzhVZEZbqRIhiHVjgjPrOPXGKyfCqy3w4AJGNsj/Iqeom6aZbScUmmrsqPDODlSKna4YkgScmPcJjsTpzE9s0QnG3l2vXB/wCbEfQmKsHN73VwfUqob5MmlvvSyc+39/YMVp3n+P8AZzN7mTG46qkqIghXO/8AdGBmfpS5V7R3LJYqTkEKJJE7bH3o/auhucTN3WLahpkFHdIPQgEsB9IqZ4pCxL2pMEaoQvJEE+IApyczE1xTjqyeUehpy0IrDMPm/NmvusIqxLEjBEY0q2IGNsnf1kd1VrwNsXMlIfXB1aVLT5JBDyJJ6CiOJ5YCT/7llGNPiBhHSNYGkY6yK0uW2ry2xo4tGUjEMIJnIK3F3nOPvXM1KPKOlNTfP8GgeV3LfCXk8Qs9y3bYTBNqHLFWyNwBMbTnbISWQeGXx+GaWIgQo65bXI3GB8ydsjcQeM4cMCwvWXZgSpGvJMmAFM7mQI2NPxfPArqQmtUwofSjjGSdUzMxicKKRptnZp7fX8qyqwnCBgbnDFFYhTqk6Z3IJYkgbgjO1Su8vtX3H8PacNbABZgAOpgzgk75yRgdKt4jiuFNxbjG5lfOCjBRKyRmFaNpgAkU9/n3D2rZurcYlRKiHQkY/qAif90ty9GV8KOU5L+/gyuapodnUWPO7IEHhkqTph7RQ6ve69CPhWXwqf8Auhb8IMSQMhgBgYG05BGR270dwAPFq964oLXAQm5KoSRq0qMkHbbaTvBy+YIqXbi2nY3CVfbZiA7eT3reliQCScY7TnJ8HJKKbsM8G/nzgZONTL1xAtnSB2ilUrfBXgAPHUYyMNBOTk75mnqTv0Nkfijda1ZS2zXNLmFCeXZlIQ5KhRIgxMg1ZwFgGUS8lp9GuLstJTIVSAROkESeigTQ/Bcr1WGfxwpQFtOS7N2ECQD01Rn61ncRqteUq2kaWV3tkN5lKgsQDETIzEiYOK8zTjFxbeX/AHsIr7o2eW8GQGVrq63UYOoAsUhgrkeUnG+CT0xU7r+F/Lt4tkalMHyvBmIOeoz/ALqXKncKLKFr6qP5aoVDK2CxKqZAnaQNvUxf/EcNZvopBDICt21ctmWaT78nysZ94ECIx3roXFuuPgptdGfyi4HN0M9yXRg2i14jPkHGphE9zGCds0l5zxCW2RReIPlBghtO2YJ6AADMfKtBOTM1tvBu6hJdUAKkg+8s6toO9F83scUOE/iA7lC69pEgLNswNCwAJBgycyTXWpAelJRtmVy8W7JW7c8S6SrgKwVNIkjJc+YyQYEfOCKy+Z85sll8KdYWGZkW2GnzTpX+oZEztEbVscv5txF68qamZg0mAPMDOoszEAAAkxtgCn43gr9q4yDhrLhTIbSIcRIIVzO3p8Jqsa5Y0FGcKbpfDOcfjyrAiSNIJ6gHOAegx96uHPrjMIbdf3jpia2OXXFu3gLtmyo0l2i0ZIBPlQCPMQJEwM79DW/sVdZDcXwrYJGlGLByCT0AIHXqNh1p1NR4ZLU6ePMfu/Tgq5ebysddxVVI1ay0wcr5QCTjOBtRfBc7YKS/nGoiQcwDvBq/lnI+EW2Wu3wS4JGgyIBKaiQO4joP1onl/tDwdhCiWQ5BKrAaXGdRJB8w6bZxS/UTj5WyL0YS81L++wLY55cLBXXyzIGwWd8xknH5ijOA4t71wJbt64nWyhyFg7YGDBEk4oz/AK/suVXSwgHa9eWIkwYYSd60r3tlZtqRHlbcrcOo4jUWA1THWZ9aX63Vj6jLpNB5b/k529xtxrhspba2wHma6CujY5EdRt3mguO5i9q8SLodtmtxCiAJ0nUYOqRPQzR/NeJ4IWX4i2X8YspVWvXHLNqAJYNtAk9DgUXwHMLVy1d4u6gTVdKMFYlmMGIDY2OfXMVb6nVmtyKQ6TQa24Xvl4KOV838VSzKUUHTmAS0SY1EYgjpv8pP15Kx5hExneY26QKoY2ntpxNv+QJ8rMCwa4o1RCHy9CcZjrkVpezQuXY1+Dcti0WVgragyhYgFRK7kkDeBiIrS6rVS5Hj0GlnC/T/AKYHNudC0hZCAytpysz0lQREAzM9tqifbVPCDQEaZYKJBA2GcZznpjNA8y4C7d4l/DsZS46yGGQHbzNqOScY/wB0Pc5VdYsz27nQEtZECDsVCgEfATA3rS6jf5mRhpS0/IsfBq8b7bak1KEVyQCCJBJE6pgDp170Vyz2m0WS1+2LyW1VVgjUXJga8zEE9MkAbVy9jk63LuhSrLGHIdANMbrkkz8a2eD5S9hGN20gXYN4Qu46khz5fQgTnptSeIkVh4k8JWv2CL3MrTcKl62LocM63VMMq6V1A6sdP0O0Zwj7TNrGmAonfcnpjb5TW3w/sfa4hiReCGZ06mUkGWi2IaYECTO8etT5r7NoqGES28KdQuXSWgGQbTTvHvYFV+plW2yMujzv2/jj/wABOW+1IQAXzpMnSwUf1GYeMgj9hRvMuKVfMjpeDSwRJDz5ZBWDMBidWMKcVylqyrKZYaV1GCDpj+ph32+Jrp+TDiLum1ZXh1YWg5u+bxBbeULMRhcHYjYbnFLHUlF4Y8YRmqkguydSXmDnTZaDB0nURsuor5oHT+00Q9y7edlDanZQAWQYGRrQMCJEEEjrvNE+0HI7diyRxF9tPE31P8tJLMVICiTAGmck5n5VyvNOctwYVw6vclv4coiSpJ0kuw93ykArmZHam8WT/wCFHp6a7V8Nmlxl+0l3VctoAogoqmyx0kKzC4IJ7nPWueHA2rmpiP5bsxVfEeTBbvGsSBuZ8vc1pXOV3Gn+MUXWIDG4GEKomVIaCE1RMAzg1TyrhUfIuSrHQhg9AVK2yYU57CdoqMpsNehRZ4rSzKjQvWILbSFA0yvuwQZmB2w1y74lxrvggOB4YYEETpwXIbT7sdMwRV/DNbPmRWIV48xYbSqhdQkSWWYMDSDtFVLfGp1uEhSArqpghoiV3MkNMZGPpO2YldvoGIZmLAwYCESMRLScRG/SlRC2eFQadK4/uFzV/wCXr3pqbPqC2ZILWVMAe75GIIJGxEzByI26kelGcHdFwk3wPKAD76So30wCZgga4kZ9RRScvNziABeU27IVVDRE7kKFHlEyIP8AaI61n8+t3EdUe4dUk6TJGcgrkyN85rwFKMntjL39/wAC04/BpcdzG/ausLbNbZEAgLAYEQCCpzjr3B32PKPx0uTq8xgksZLHrPzn61qXOLuAqy3X2KqusdBJ8oMgZwcTmsm5cJlmUSWnVAJ33E+tdfSpwTJTlueTb9n+dNZuq2krqBBJCkkNIldQgRAPxFbfH+1ds2jbaxcWf60dfDbS0gMFy49SJGNqC/6htvw1ngrlkroOstsSxJncEZ1SY9MVkHkt6QLZDtkt7ojdiB5iTgTmK6967jbpJUjWt8DxU6gDofzabbLbEESQCIOJg46EVn8YvE2dVll0QCTBlioSYLe9pCk4mM9any92LJF42yslI80DVJA8wjzGflmqOZ8yvTeVr5c3cOWklxplSNxjG8EYpoyyNJw24T/JDXaFskO4uaSwARowMjWc9+ketUN7QuodJfUCwJ1yI7D0gdDTWWItkgEwR3O4iBg5z9jT2uYFAoItkAkjXaR9xDAll7ZE4BzvVItLkRTr2M881JchsqQJxMQNx8B+lU2r5IkDP4Zztv8Aau5TnXB8Qi2RwS6gnS94RLGQZZQJXT0MR8KIsezFp/DI4MWwq+YeKWYkkaXVgSekZER9RTxYJFIaMp+RWcXw/COz2wm7kIveTifua2b/ACd+HUJfJW4wDeGPeCEkamaCqzGxk/Cup4PnPCcEDbtMlm5DBW0Mzg/2ksWgZgxBx6ULY5lY4guxBN5TK3dL3dTD3FgZiQYnfGBmUlqeqHeglhtX8gPKvZBLwQ3HuNDQYCgDBOSDsO/rtmrrvILjcKLdviLZti9rBZSrOzDSApEgtpDGB61tK1pkY8Q5yCiPdLIysZgwCAVEhgN8N3muR5rDKijiATaAQKQ4AlvMynzCML7tBar7MtqaahGqV18P+QnihdbhUsIUAsvfZizlZPkEgRkKAc/91bnst7XwNKi3psWHtkvcVQ7XHnys2BBIwd4NYXG8vThbY0Na4gBHVmZgAouaRjS2T2+NQ4X2TuCyxtNbuCVYBSVYqdUEBo1ZU7U/i7kQ2Si8cmxf4t7/ABdviLSMbdq7aL+dMRiZnqC0ekitTnvtFdscXa4m9w7pb8J00B0OrUzsNcYH9Bn/ALDXKcRy67YNlmTTcIZmnzDBG8GfT8NGjiuMcl7N7QXLu9pbjeX3RGh+nlMATE9K2/ckGClbTTsN5p7UXOIUvZsBbMhWaCzAtmSyRpkyAQJ33MURyTheNtsGKeMPeHnKgHESpA7EfPNDcb7QI7BPD8QXQi3EQwHKgRcbwzDk5MTI07Dem4rlXCB0PChrd+2bruq+KqXApm2oDz7wyI/uHyS13Hzh7rD+M4i6nFi7ct3ot2hqQopBTKkvofMRAZuq1ucvt8LxgHEKWNyZBm2txAp8sZPkH0jeuV4nkT2yl+3d0MVYsLRIuGBqZGZdQUhRgQZO5xiX/VNhL12EVyhKm6UVGf8ApLQFHWT6yT1rWqGV/wCbpe503E+xnBOpXOpix1hyzSxLFttJkyYrml9lL3CuTZvPcMQU8oLJLeXToJIMARH9XoYy+J5hw5ZSbrjRqElBBJznRBPb4A1Ic74ZeHd7RVOJ9xCqun8qPPiTLMrMATtnYxW3oWUIp3a/Tk3rHL04u3fHivaAUErLNbVRBy7yqNqBEDIIPavIuc8Upu+GtzxLaOdNzMlSB0MbGc4melF8yd7p8NTot4Y6mYyY2MdMk7fPFZqcrYDBDHBHb75p4ake7JXu+TteTG2bZU6rtvcMWaRkm5oWPMjRkTuNs1oXeFBti4hVFAS2yoCwtxpTUrCAFlhEwd/WuY4rntw27dlV0rpAaCZGZj0USRmSZzWtyL2htcOhRrRuO0kmYEAnYGJ6Z6En4VOUsgTRfx9/wVtEgNrdgpCspJWBcMZDHK9+hH9VE2+HACAHUNKyQdS5I0YgRBO/c7wMcxxXtLce6G0qNAAEKJ2MmepPf1NF8z4mzetB9Vy5d8qkDy9epBOs4ImBv1oXFMKZZxXOQXYlMyRkQcY2xG1KjOG4UOgbQ2R/aG2x7zAk/WlQ3mLP4o68yXYay7tChpwqaNgpI3ke9tBNWX7/ABF1BK6gAJiHHlbfXBKgkDtv6xVvBcfZu2/KwUYAEKNiQvncNHUSJ36zFV8xVFQhZYhoiDpGqSFfPmfB6Yz0xXgWvEVRz79heODJVFjEDOwkiO5PbpVPFcvP9JE7wcyPl+Yq9+LCiSY9D9qBTin1mRA6YH1FejHdyI6CU4+8GBLSFDABhrEHGAwImDMmqbFwgSHI1YJ7iciev0oy7dCsQYkDOQf065qIvKTpOk7j/edoqinXY1e5ZyZLL3Ct1oWCAwEwemoAgkZPUUBzEguArhlSVDKipqzuRv8AXtVvEJbAhQASDgdIxEU/K+YW7DHUiOSMFjkE9RIMfPeip3lC+wE7LsdUTv0Hw+XWjORcwNty1q34hzAa2bn/AJAfLriiOOuePcJTwrWgLiQpcsRsFHnJbAEdDXQ+znBpYt+NeNy3cZbiSHAU5IgpAJA3yRsYOxo+Jgrp6a3K3S9Tk+P4Z2uG6ylS2T/LFsGe0CPlWvyv2Zv3EW6hZQZGXgwpicDvPXpR3KrfL+Jc2W46+rkmNVuFLKCCwYlpO580bx6Vfzcvyy5ZtW2t37Qt6iHtIrNLEkloJM95+XdpLUrk6NKENzlPgyfaHieK4UeFxCo3iqrgkI76Z3RtOpTIORBzWFb5k6sGXUj4yJHQjH5mvVPaF+G4uwt+xas8XftlLahpZVBILK2llwBMZifnWVzzmXA27CpxfCWLfEMplLD4QT5GlW0gkQQDJrRvbkXU0/utSOT/AOqr4Ur5ShBUg21IkgyWIG571gqXIGkwesk/GTO/SumThuHYKES4FcEM06gNySwOWAAJOnoDvWdzH2evBnvJYYWEkh7YuNb0DGoM4kzvJ2mhCVrAmqpXTlf7jcv4e8wlCuQJEgyQeo2iehroTevMF2tabelwhtBtOokMSFAALNv8utV+znPuH0+D/D7wJU+bIE6jjM5kf3Vpc8trathE4U+G6EeYQwYOrqUYkhtjg4/Sk8RqWVgtGCjpue5fHeyXL/bS2bgW872hb0qpAxdzMXDBJPpiR6muT4bni2+ID21ur75Oq4wbOJ8oBGDH+aflXszcv3rjtxFqzpYeVwASCC0qEAUDDDEbRS9puXJY0qbyXHg+ZJIUbETNFuN0mGctSempNYWbKf8A1EBiQShAEEYiPXvn7VWeNLan1knOdXnPfJ9KxRB2cn4jHUT+dq6C9Y4JOGkvxDX8aVNtUtn+5h5nLAfL4U1HGs8A682dXVxdcMBghzI1Ag53yCR9ajd45urSDGonLYkDJ/PpT2+GVxEGYBHQwcjPUVVxnIroVmOlCPJDsA0gz5cycQMd6RSTdAd9yk8QGaAZM9t/91Fb4AlRPwB+e21CWeFNpla4xAYSSo1EHPlMxnAkid60LFm54Ju4CK2mNSyTj+nfqNhVJR2h24tA4cb7d8/Y/WirTLG8AQRjA9DPxrO4Syzu2hSe8432q91a3DFGWZOxG0SM0rVugVklxPhKWYEnAO/rOPSY+lR4fm4JkhcCASJmYnB+A+lDDlraSwykYJiQJEj4QRn1qh7DWlDFcE6ZIPvRJHpT7U+4+2zteF9rWW0ll/CIJABazbZgkeYIxHlx1yZJzWOvPtC3PDPhq0SFABMElZ9ZO4jc1gcRxPiXJAIVEBxmMnI+o+lNw7K04LCTPeJJ2nP+62zGRkmjetc3t6R5ScDr+ZpVmDhlbIuBQek7d/vTVPw4+4mxGrx/lKafLi1tjqe3wH0rujaH8MmBl2JwNyWk0qVeb1P+HyGHDOG40f8AuWHQF/1FQP7n9qVKvR9PglIrbe56Ex9qlw6CExTUqY0eQrliBuJ4cMAQbjAgiQRpOCDvXV+1fLLSW7RW1bUl4JCKCREwSB3pUqD5Q6NrkXDJ/DDyrk3ZwMwTE12asRcFsGE8JPIPd9y4fd26D6UqVU0joieG87sqt5GAAJUEkAAk9yetZvGXmIySZYjJO2lsfCnpVnyQRZw/EMLbKGYAhyQCQDFt4kddz9az+CEsk5/lf/0aalQXAOxqctY+JbE4lMdNx0r2L2g4ZBytwFUDVaxAjdTt8c0qVL3ZXR8sjy7h7Y8V8D/5B0+FR9peJc2llmMOu5J6GlSpdPkVcMwOKcjYkSon71mczY6vkKVKumPKBHlE+XsdJz0rbuthF/pi4Y6SFuQY9KVKhPzFtPzoqu32FtoYjA6n+80FzC4SbcknLdfhT0qlHzf30JPk0biyADkQN/jWtwfFOeHtIXYqPEIUsdIOhcgbA5P1NPSpNXhCRNbgB/JY9VW3B6jJ2PTc/Wh1xauel0geg1gQOwjFKlXNLgeRX7bD+QPgh+yGfrmuE5q5IWST5j/9BT0q6+n7BjyAXWIZs9BVtwwixiRmPid6VKuv0Kk7DnSMmlSpVg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4" name="Picture 6" descr="http://www.svjetlopisi.com/wp-content/uploads/2008/01/Crno_jezero_Durmitor_by_Vladimir_Popovic.jpg"/>
          <p:cNvPicPr>
            <a:picLocks noChangeAspect="1" noChangeArrowheads="1"/>
          </p:cNvPicPr>
          <p:nvPr/>
        </p:nvPicPr>
        <p:blipFill>
          <a:blip r:embed="rId2" cstate="print"/>
          <a:srcRect/>
          <a:stretch>
            <a:fillRect/>
          </a:stretch>
        </p:blipFill>
        <p:spPr bwMode="auto">
          <a:xfrm>
            <a:off x="0" y="3404572"/>
            <a:ext cx="9144000" cy="3453428"/>
          </a:xfrm>
          <a:prstGeom prst="rect">
            <a:avLst/>
          </a:prstGeom>
          <a:noFill/>
        </p:spPr>
      </p:pic>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4"/>
                                        </p:tgtEl>
                                        <p:attrNameLst>
                                          <p:attrName>style.visibility</p:attrName>
                                        </p:attrNameLst>
                                      </p:cBhvr>
                                      <p:to>
                                        <p:strVal val="visible"/>
                                      </p:to>
                                    </p:set>
                                    <p:animEffect transition="in" filter="fade">
                                      <p:cBhvr>
                                        <p:cTn id="10" dur="2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4525963"/>
          </a:xfrm>
        </p:spPr>
        <p:txBody>
          <a:bodyPr>
            <a:normAutofit/>
          </a:bodyPr>
          <a:lstStyle/>
          <a:p>
            <a:pPr algn="just"/>
            <a:r>
              <a:rPr lang="it-IT" sz="2000" dirty="0">
                <a:solidFill>
                  <a:schemeClr val="accent5"/>
                </a:solidFill>
                <a:latin typeface="Calibri Light" pitchFamily="34" charset="0"/>
              </a:rPr>
              <a:t>Prikaz pozadine evropske vodne politike koja od 1975 obuhvata 30 različitih direktiva sa raznim primjenama od Direktive o pitkoj vodi, vodi za kupanje do Direktiva koje uređuju područja o ispuštanju štetnih materija u vode. Godine 1995. uočeno je da su dobiveni rezultati nedovoljni i da je potrebna veća harmonizacija i koordinacija. </a:t>
            </a:r>
            <a:endParaRPr lang="it-IT" sz="2000" dirty="0" smtClean="0">
              <a:solidFill>
                <a:schemeClr val="accent5"/>
              </a:solidFill>
              <a:latin typeface="Calibri Light" pitchFamily="34" charset="0"/>
            </a:endParaRPr>
          </a:p>
          <a:p>
            <a:pPr algn="just"/>
            <a:endParaRPr lang="it-IT" sz="2000" dirty="0">
              <a:solidFill>
                <a:schemeClr val="accent5"/>
              </a:solidFill>
              <a:latin typeface="Calibri Light" pitchFamily="34" charset="0"/>
            </a:endParaRPr>
          </a:p>
          <a:p>
            <a:pPr algn="just"/>
            <a:r>
              <a:rPr lang="it-IT" sz="2000" dirty="0">
                <a:solidFill>
                  <a:schemeClr val="accent5"/>
                </a:solidFill>
                <a:latin typeface="Calibri Light" pitchFamily="34" charset="0"/>
              </a:rPr>
              <a:t>Direktiva 2000/60/EC parlamenta i Savjeta Evrope</a:t>
            </a:r>
            <a:endParaRPr lang="en-US" sz="2000" dirty="0">
              <a:solidFill>
                <a:schemeClr val="accent5"/>
              </a:solidFill>
              <a:latin typeface="Calibri Light" pitchFamily="34" charset="0"/>
            </a:endParaRPr>
          </a:p>
        </p:txBody>
      </p:sp>
      <p:pic>
        <p:nvPicPr>
          <p:cNvPr id="6" name="Picture 1" descr="Sveti-Stefan-Montenegro[1].jpg"/>
          <p:cNvPicPr>
            <a:picLocks noChangeAspect="1"/>
          </p:cNvPicPr>
          <p:nvPr/>
        </p:nvPicPr>
        <p:blipFill>
          <a:blip r:embed="rId2" cstate="print"/>
          <a:srcRect/>
          <a:stretch>
            <a:fillRect/>
          </a:stretch>
        </p:blipFill>
        <p:spPr bwMode="auto">
          <a:xfrm>
            <a:off x="0" y="2743200"/>
            <a:ext cx="9144000" cy="4114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r>
              <a:rPr lang="it-IT" sz="1900" dirty="0">
                <a:latin typeface="Calibri Light" pitchFamily="34" charset="0"/>
              </a:rPr>
              <a:t>U okviru Direktive predviđen je niz pristupa i konkretnih aktivnosti, od kojih su najvažniji sledeći: </a:t>
            </a:r>
            <a:endParaRPr lang="en-US" sz="1900" dirty="0">
              <a:latin typeface="Calibri Light" pitchFamily="34" charset="0"/>
            </a:endParaRPr>
          </a:p>
          <a:p>
            <a:r>
              <a:rPr lang="it-IT" sz="1900" dirty="0">
                <a:latin typeface="Calibri Light" pitchFamily="34" charset="0"/>
              </a:rPr>
              <a:t>a) Zemlje članice Evropske unije treba da utvrde posebne rečne basene (slivove) koji se nalaze u okviru njihovih državnih granica i da ih označe kao područja rečnih basena (slivna područja).Ova područja, u okviru kojih su obuhvaćene i podzemne vode i obalske vode, predstavljaju osnovnu jedinicu za kvantitativnu i kvalitativnu procenu vodnih resursa i racionalno upravljanje, </a:t>
            </a:r>
            <a:endParaRPr lang="en-US" sz="1900" dirty="0">
              <a:latin typeface="Calibri Light" pitchFamily="34" charset="0"/>
            </a:endParaRPr>
          </a:p>
          <a:p>
            <a:r>
              <a:rPr lang="it-IT" sz="1900" dirty="0">
                <a:latin typeface="Calibri Light" pitchFamily="34" charset="0"/>
              </a:rPr>
              <a:t>b) Zemlje članice treba da zaštite, unaprede i obnove sve površinske vode da bi se obezbedilo "dobro stanje" voda u toku narednih 15 godina. Isto se odnosi i na podzemne vode, s tim što se mora obezbediti ravnoteža između zahvatanja podzemnih voda i njihovog obnavljanja,  </a:t>
            </a:r>
            <a:endParaRPr lang="en-US" sz="1900" dirty="0">
              <a:latin typeface="Calibri Light" pitchFamily="34" charset="0"/>
            </a:endParaRPr>
          </a:p>
          <a:p>
            <a:r>
              <a:rPr lang="it-IT" sz="1900" dirty="0">
                <a:latin typeface="Calibri Light" pitchFamily="34" charset="0"/>
              </a:rPr>
              <a:t>c) Uvođenje politike cijene vode na način koji će podstaći mudro korišćenje voda, a time doprineti i ispunjenje postavljenih ciljeva zaštite životne sredine.Ova politika će se primenjivati u svim vodoprivrednim oblastima prema usvojenim principima utvrđivanja cijene vodnih usluga i ona treba da stimuliše racionalnu i kontrolisanu potrošnju vode. Pri utvrđivanju cijene vode i vodnih usluga svaka država mora da vodi računa o društveno-ekonomskim i ekološkim efektima. </a:t>
            </a:r>
            <a:endParaRPr lang="en-US" sz="1900" dirty="0">
              <a:latin typeface="Calibri Light" pitchFamily="34" charset="0"/>
            </a:endParaRPr>
          </a:p>
        </p:txBody>
      </p:sp>
      <p:sp>
        <p:nvSpPr>
          <p:cNvPr id="2" name="Title 1"/>
          <p:cNvSpPr>
            <a:spLocks noGrp="1"/>
          </p:cNvSpPr>
          <p:nvPr>
            <p:ph type="title"/>
          </p:nvPr>
        </p:nvSpPr>
        <p:spPr>
          <a:xfrm>
            <a:off x="533400" y="152400"/>
            <a:ext cx="8229600" cy="1143000"/>
          </a:xfrm>
        </p:spPr>
        <p:txBody>
          <a:bodyPr>
            <a:normAutofit/>
          </a:bodyPr>
          <a:lstStyle/>
          <a:p>
            <a:pPr algn="ctr"/>
            <a:r>
              <a:rPr lang="sr-Latn-RS" sz="2000" b="1" u="sng" dirty="0" smtClean="0">
                <a:solidFill>
                  <a:schemeClr val="accent5"/>
                </a:solidFill>
                <a:latin typeface="Calibri Light" pitchFamily="34" charset="0"/>
              </a:rPr>
              <a:t> Problematika voda </a:t>
            </a:r>
            <a:br>
              <a:rPr lang="sr-Latn-RS" sz="2000" b="1" u="sng" dirty="0" smtClean="0">
                <a:solidFill>
                  <a:schemeClr val="accent5"/>
                </a:solidFill>
                <a:latin typeface="Calibri Light" pitchFamily="34" charset="0"/>
              </a:rPr>
            </a:br>
            <a:r>
              <a:rPr lang="it-IT" sz="2000" b="1" u="sng" dirty="0" smtClean="0">
                <a:solidFill>
                  <a:schemeClr val="accent5"/>
                </a:solidFill>
                <a:latin typeface="Calibri Light" pitchFamily="34" charset="0"/>
              </a:rPr>
              <a:t>Okvirna </a:t>
            </a:r>
            <a:r>
              <a:rPr lang="it-IT" sz="2000" b="1" u="sng" dirty="0">
                <a:solidFill>
                  <a:schemeClr val="accent5"/>
                </a:solidFill>
                <a:latin typeface="Calibri Light" pitchFamily="34" charset="0"/>
              </a:rPr>
              <a:t>Direktiva Evropske unije o vodama</a:t>
            </a:r>
            <a:endParaRPr lang="en-US" sz="2000" u="sng" dirty="0">
              <a:solidFill>
                <a:schemeClr val="accent5"/>
              </a:solidFill>
              <a:latin typeface="Calibri Light" pitchFamily="34"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161</TotalTime>
  <Words>2911</Words>
  <Application>Microsoft Office PowerPoint</Application>
  <PresentationFormat>On-screen Show (4:3)</PresentationFormat>
  <Paragraphs>103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Doc.dr Miroslav Doderović Mr Dragan Burić    Prostorno planerski pristup problematici voda  i klime u skladu s Okvirom direktiva o vodama </vt:lpstr>
      <vt:lpstr>Sadržaj</vt:lpstr>
      <vt:lpstr>Slide 3</vt:lpstr>
      <vt:lpstr>Slide 4</vt:lpstr>
      <vt:lpstr>Slide 5</vt:lpstr>
      <vt:lpstr>Slide 6</vt:lpstr>
      <vt:lpstr>Slide 7</vt:lpstr>
      <vt:lpstr>Slide 8</vt:lpstr>
      <vt:lpstr> Problematika voda  Okvirna Direktiva Evropske unije o vodama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Istraživanja u oblasti voda </vt:lpstr>
      <vt:lpstr>Slide 24</vt:lpstr>
      <vt:lpstr>Osnovni ciljevi istraživanja u oblasti voda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Doc.dr Miroslav Doderović Mr Dragan Burić   Prostorno planerski pristup problematici voda i geoklimatsko određenje</dc:title>
  <dc:creator>Mia</dc:creator>
  <cp:lastModifiedBy>Mia</cp:lastModifiedBy>
  <cp:revision>18</cp:revision>
  <dcterms:created xsi:type="dcterms:W3CDTF">2013-12-11T19:46:34Z</dcterms:created>
  <dcterms:modified xsi:type="dcterms:W3CDTF">2013-12-12T22:18:34Z</dcterms:modified>
</cp:coreProperties>
</file>